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a58d026d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a58d026d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9d204096ea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9d204096e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a58d026d3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a58d026d3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a58d026d3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a58d026d3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9d204096ea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9d204096ea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9d5b2d77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9d5b2d77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9d5b2d772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9d5b2d772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58d026d3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58d026d3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58d026d33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58d026d33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a59df80d9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a59df80d9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a59df80d94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a59df80d9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9d204096e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9d204096e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a59df80d94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a59df80d94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a58d026d33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a58d026d3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9d204096ea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9d204096ea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a58d026d33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a58d026d33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9d204096ea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9d204096ea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9d204096e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9d204096e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a58d026d3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a58d026d3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a58d026d3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a58d026d3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58d026d3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58d026d3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58d026d3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58d026d3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9d204096e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9d204096e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hyperlink" Target="https://github.com/ama10047/Reproducbility-Challenge-SCC23" TargetMode="External"/><Relationship Id="rId6" Type="http://schemas.openxmlformats.org/officeDocument/2006/relationships/hyperlink" Target="https://sites.google.com/nyu.edu/reproducibilitychallenge-scc23/hom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hyperlink" Target="https://sites.google.com/nyu.edu/reproducibilitychallenge-scc23/hom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jp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29.gif"/><Relationship Id="rId5" Type="http://schemas.openxmlformats.org/officeDocument/2006/relationships/hyperlink" Target="mailto:ama10047@nyu.ed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 name="Shape 66"/>
        <p:cNvGrpSpPr/>
        <p:nvPr/>
      </p:nvGrpSpPr>
      <p:grpSpPr>
        <a:xfrm>
          <a:off x="0" y="0"/>
          <a:ext cx="0" cy="0"/>
          <a:chOff x="0" y="0"/>
          <a:chExt cx="0" cy="0"/>
        </a:xfrm>
      </p:grpSpPr>
      <p:sp>
        <p:nvSpPr>
          <p:cNvPr id="67" name="Google Shape;67;p13"/>
          <p:cNvSpPr/>
          <p:nvPr/>
        </p:nvSpPr>
        <p:spPr>
          <a:xfrm>
            <a:off x="0" y="3858050"/>
            <a:ext cx="9282900" cy="1122900"/>
          </a:xfrm>
          <a:prstGeom prst="rect">
            <a:avLst/>
          </a:prstGeom>
          <a:solidFill>
            <a:srgbClr val="6410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8" name="Google Shape;68;p13"/>
          <p:cNvPicPr preferRelativeResize="0"/>
          <p:nvPr/>
        </p:nvPicPr>
        <p:blipFill>
          <a:blip r:embed="rId3">
            <a:alphaModFix/>
          </a:blip>
          <a:stretch>
            <a:fillRect/>
          </a:stretch>
        </p:blipFill>
        <p:spPr>
          <a:xfrm>
            <a:off x="4467100" y="92600"/>
            <a:ext cx="4514850" cy="762000"/>
          </a:xfrm>
          <a:prstGeom prst="rect">
            <a:avLst/>
          </a:prstGeom>
          <a:noFill/>
          <a:ln>
            <a:noFill/>
          </a:ln>
        </p:spPr>
      </p:pic>
      <p:pic>
        <p:nvPicPr>
          <p:cNvPr id="69" name="Google Shape;69;p13"/>
          <p:cNvPicPr preferRelativeResize="0"/>
          <p:nvPr/>
        </p:nvPicPr>
        <p:blipFill>
          <a:blip r:embed="rId4">
            <a:alphaModFix/>
          </a:blip>
          <a:stretch>
            <a:fillRect/>
          </a:stretch>
        </p:blipFill>
        <p:spPr>
          <a:xfrm>
            <a:off x="163975" y="208975"/>
            <a:ext cx="2324575" cy="3099424"/>
          </a:xfrm>
          <a:prstGeom prst="rect">
            <a:avLst/>
          </a:prstGeom>
          <a:noFill/>
          <a:ln>
            <a:noFill/>
          </a:ln>
        </p:spPr>
      </p:pic>
      <p:sp>
        <p:nvSpPr>
          <p:cNvPr id="70" name="Google Shape;70;p13"/>
          <p:cNvSpPr txBox="1"/>
          <p:nvPr/>
        </p:nvSpPr>
        <p:spPr>
          <a:xfrm>
            <a:off x="3523575" y="2258975"/>
            <a:ext cx="162000" cy="1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txBox="1"/>
          <p:nvPr/>
        </p:nvSpPr>
        <p:spPr>
          <a:xfrm>
            <a:off x="3101100" y="1447478"/>
            <a:ext cx="4917900" cy="18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t>REPRODUCIBILITY </a:t>
            </a:r>
            <a:endParaRPr sz="3800"/>
          </a:p>
        </p:txBody>
      </p:sp>
      <p:sp>
        <p:nvSpPr>
          <p:cNvPr id="72" name="Google Shape;72;p13"/>
          <p:cNvSpPr txBox="1"/>
          <p:nvPr/>
        </p:nvSpPr>
        <p:spPr>
          <a:xfrm>
            <a:off x="3523575" y="2775425"/>
            <a:ext cx="5046300" cy="2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Abdul Agha, Arthur Barbosa, Pratham </a:t>
            </a:r>
            <a:r>
              <a:rPr lang="en" sz="1800">
                <a:solidFill>
                  <a:schemeClr val="dk2"/>
                </a:solidFill>
              </a:rPr>
              <a:t>Mehta</a:t>
            </a:r>
            <a:r>
              <a:rPr lang="en" sz="1800">
                <a:solidFill>
                  <a:schemeClr val="dk2"/>
                </a:solidFill>
              </a:rPr>
              <a:t>, Riku Santa Cruz, Yams Gupta</a:t>
            </a:r>
            <a:endParaRPr sz="1800">
              <a:solidFill>
                <a:schemeClr val="dk2"/>
              </a:solidFill>
            </a:endParaRPr>
          </a:p>
        </p:txBody>
      </p:sp>
      <p:sp>
        <p:nvSpPr>
          <p:cNvPr id="73" name="Google Shape;73;p13"/>
          <p:cNvSpPr txBox="1"/>
          <p:nvPr/>
        </p:nvSpPr>
        <p:spPr>
          <a:xfrm>
            <a:off x="1621200" y="4029350"/>
            <a:ext cx="79881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Roboto"/>
                <a:ea typeface="Roboto"/>
                <a:cs typeface="Roboto"/>
                <a:sym typeface="Roboto"/>
              </a:rPr>
              <a:t>Github: </a:t>
            </a:r>
            <a:r>
              <a:rPr lang="en" sz="1100" u="sng">
                <a:solidFill>
                  <a:schemeClr val="lt1"/>
                </a:solidFill>
                <a:latin typeface="Roboto"/>
                <a:ea typeface="Roboto"/>
                <a:cs typeface="Roboto"/>
                <a:sym typeface="Roboto"/>
                <a:hlinkClick r:id="rId5">
                  <a:extLst>
                    <a:ext uri="{A12FA001-AC4F-418D-AE19-62706E023703}">
                      <ahyp:hlinkClr val="tx"/>
                    </a:ext>
                  </a:extLst>
                </a:hlinkClick>
              </a:rPr>
              <a:t>https://github.com/ama10047/Reproducbility-Challenge-SCC23</a:t>
            </a:r>
            <a:endParaRPr sz="1100">
              <a:solidFill>
                <a:schemeClr val="lt1"/>
              </a:solidFill>
              <a:latin typeface="Roboto"/>
              <a:ea typeface="Roboto"/>
              <a:cs typeface="Roboto"/>
              <a:sym typeface="Roboto"/>
            </a:endParaRPr>
          </a:p>
          <a:p>
            <a:pPr indent="0" lvl="0" marL="0" rtl="0" algn="l">
              <a:spcBef>
                <a:spcPts val="0"/>
              </a:spcBef>
              <a:spcAft>
                <a:spcPts val="0"/>
              </a:spcAft>
              <a:buNone/>
            </a:pPr>
            <a:r>
              <a:t/>
            </a:r>
            <a:endParaRPr sz="1800">
              <a:solidFill>
                <a:schemeClr val="lt1"/>
              </a:solidFill>
              <a:latin typeface="Roboto"/>
              <a:ea typeface="Roboto"/>
              <a:cs typeface="Roboto"/>
              <a:sym typeface="Roboto"/>
            </a:endParaRPr>
          </a:p>
        </p:txBody>
      </p:sp>
      <p:sp>
        <p:nvSpPr>
          <p:cNvPr id="74" name="Google Shape;74;p13"/>
          <p:cNvSpPr txBox="1"/>
          <p:nvPr/>
        </p:nvSpPr>
        <p:spPr>
          <a:xfrm>
            <a:off x="1354525" y="4365375"/>
            <a:ext cx="8628600" cy="2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Roboto"/>
                <a:ea typeface="Roboto"/>
                <a:cs typeface="Roboto"/>
                <a:sym typeface="Roboto"/>
              </a:rPr>
              <a:t>Website: </a:t>
            </a:r>
            <a:r>
              <a:rPr lang="en" sz="1100" u="sng">
                <a:solidFill>
                  <a:schemeClr val="lt1"/>
                </a:solidFill>
                <a:latin typeface="Roboto"/>
                <a:ea typeface="Roboto"/>
                <a:cs typeface="Roboto"/>
                <a:sym typeface="Roboto"/>
                <a:hlinkClick r:id="rId6">
                  <a:extLst>
                    <a:ext uri="{A12FA001-AC4F-418D-AE19-62706E023703}">
                      <ahyp:hlinkClr val="tx"/>
                    </a:ext>
                  </a:extLst>
                </a:hlinkClick>
              </a:rPr>
              <a:t>https://sites.google.com/nyu.edu/reproducibilitychallenge-scc23/home</a:t>
            </a:r>
            <a:endParaRPr sz="1100">
              <a:solidFill>
                <a:schemeClr val="lt1"/>
              </a:solidFill>
              <a:latin typeface="Roboto"/>
              <a:ea typeface="Roboto"/>
              <a:cs typeface="Roboto"/>
              <a:sym typeface="Roboto"/>
            </a:endParaRPr>
          </a:p>
          <a:p>
            <a:pPr indent="0" lvl="0" marL="0" rtl="0" algn="l">
              <a:spcBef>
                <a:spcPts val="0"/>
              </a:spcBef>
              <a:spcAft>
                <a:spcPts val="0"/>
              </a:spcAft>
              <a:buNone/>
            </a:pPr>
            <a:r>
              <a:t/>
            </a:r>
            <a:endParaRPr sz="1100">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109C"/>
        </a:solidFill>
      </p:bgPr>
    </p:bg>
    <p:spTree>
      <p:nvGrpSpPr>
        <p:cNvPr id="148" name="Shape 148"/>
        <p:cNvGrpSpPr/>
        <p:nvPr/>
      </p:nvGrpSpPr>
      <p:grpSpPr>
        <a:xfrm>
          <a:off x="0" y="0"/>
          <a:ext cx="0" cy="0"/>
          <a:chOff x="0" y="0"/>
          <a:chExt cx="0" cy="0"/>
        </a:xfrm>
      </p:grpSpPr>
      <p:sp>
        <p:nvSpPr>
          <p:cNvPr id="149" name="Google Shape;149;p22"/>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Scalable Linear Algebra PACKage</a:t>
            </a:r>
            <a:endParaRPr/>
          </a:p>
        </p:txBody>
      </p:sp>
      <p:sp>
        <p:nvSpPr>
          <p:cNvPr id="150" name="Google Shape;150;p22"/>
          <p:cNvSpPr txBox="1"/>
          <p:nvPr>
            <p:ph idx="1" type="body"/>
          </p:nvPr>
        </p:nvSpPr>
        <p:spPr>
          <a:xfrm>
            <a:off x="367525" y="1755050"/>
            <a:ext cx="7106700" cy="2710200"/>
          </a:xfrm>
          <a:prstGeom prst="rect">
            <a:avLst/>
          </a:prstGeom>
        </p:spPr>
        <p:txBody>
          <a:bodyPr anchorCtr="0" anchor="t" bIns="91425" lIns="91425" spcFirstLastPara="1" rIns="91425" wrap="square" tIns="91425">
            <a:noAutofit/>
          </a:bodyPr>
          <a:lstStyle/>
          <a:p>
            <a:pPr indent="-327660" lvl="0" marL="457200" rtl="0" algn="l">
              <a:spcBef>
                <a:spcPts val="0"/>
              </a:spcBef>
              <a:spcAft>
                <a:spcPts val="0"/>
              </a:spcAft>
              <a:buClr>
                <a:srgbClr val="000000"/>
              </a:buClr>
              <a:buSzPts val="1560"/>
              <a:buChar char="●"/>
            </a:pPr>
            <a:r>
              <a:rPr lang="en" sz="1560">
                <a:solidFill>
                  <a:srgbClr val="000000"/>
                </a:solidFill>
              </a:rPr>
              <a:t>A library for high performance clusters to work with Linear Algebra;</a:t>
            </a:r>
            <a:endParaRPr sz="1560">
              <a:solidFill>
                <a:srgbClr val="000000"/>
              </a:solidFill>
            </a:endParaRPr>
          </a:p>
          <a:p>
            <a:pPr indent="0" lvl="0" marL="0" rtl="0" algn="l">
              <a:spcBef>
                <a:spcPts val="1200"/>
              </a:spcBef>
              <a:spcAft>
                <a:spcPts val="0"/>
              </a:spcAft>
              <a:buSzPts val="770"/>
              <a:buNone/>
            </a:pPr>
            <a:r>
              <a:t/>
            </a:r>
            <a:endParaRPr sz="1560">
              <a:solidFill>
                <a:srgbClr val="000000"/>
              </a:solidFill>
            </a:endParaRPr>
          </a:p>
          <a:p>
            <a:pPr indent="-327660" lvl="0" marL="457200" rtl="0" algn="l">
              <a:spcBef>
                <a:spcPts val="1200"/>
              </a:spcBef>
              <a:spcAft>
                <a:spcPts val="0"/>
              </a:spcAft>
              <a:buClr>
                <a:srgbClr val="000000"/>
              </a:buClr>
              <a:buSzPts val="1560"/>
              <a:buChar char="●"/>
            </a:pPr>
            <a:r>
              <a:rPr lang="en" sz="1560">
                <a:solidFill>
                  <a:srgbClr val="000000"/>
                </a:solidFill>
              </a:rPr>
              <a:t>Traditional approach: 2D block-cyclic distribution in ScaLAPACK;</a:t>
            </a:r>
            <a:endParaRPr sz="1560">
              <a:solidFill>
                <a:srgbClr val="000000"/>
              </a:solidFill>
            </a:endParaRPr>
          </a:p>
          <a:p>
            <a:pPr indent="0" lvl="0" marL="0" rtl="0" algn="l">
              <a:spcBef>
                <a:spcPts val="1200"/>
              </a:spcBef>
              <a:spcAft>
                <a:spcPts val="0"/>
              </a:spcAft>
              <a:buSzPts val="770"/>
              <a:buNone/>
            </a:pPr>
            <a:r>
              <a:t/>
            </a:r>
            <a:endParaRPr sz="1560">
              <a:solidFill>
                <a:srgbClr val="000000"/>
              </a:solidFill>
            </a:endParaRPr>
          </a:p>
          <a:p>
            <a:pPr indent="-327660" lvl="0" marL="457200" rtl="0" algn="l">
              <a:spcBef>
                <a:spcPts val="1200"/>
              </a:spcBef>
              <a:spcAft>
                <a:spcPts val="0"/>
              </a:spcAft>
              <a:buClr>
                <a:srgbClr val="000000"/>
              </a:buClr>
              <a:buSzPts val="1560"/>
              <a:buChar char="●"/>
            </a:pPr>
            <a:r>
              <a:rPr lang="en" sz="1560">
                <a:solidFill>
                  <a:srgbClr val="000000"/>
                </a:solidFill>
              </a:rPr>
              <a:t>Task-based runtime systems allow more optimized data distribution;</a:t>
            </a:r>
            <a:endParaRPr sz="1560">
              <a:solidFill>
                <a:srgbClr val="000000"/>
              </a:solidFill>
            </a:endParaRPr>
          </a:p>
          <a:p>
            <a:pPr indent="0" lvl="0" marL="0" rtl="0" algn="l">
              <a:spcBef>
                <a:spcPts val="1200"/>
              </a:spcBef>
              <a:spcAft>
                <a:spcPts val="0"/>
              </a:spcAft>
              <a:buSzPts val="770"/>
              <a:buNone/>
            </a:pPr>
            <a:r>
              <a:t/>
            </a:r>
            <a:endParaRPr sz="1560">
              <a:solidFill>
                <a:srgbClr val="000000"/>
              </a:solidFill>
            </a:endParaRPr>
          </a:p>
          <a:p>
            <a:pPr indent="-327660" lvl="0" marL="457200" rtl="0" algn="l">
              <a:spcBef>
                <a:spcPts val="1200"/>
              </a:spcBef>
              <a:spcAft>
                <a:spcPts val="0"/>
              </a:spcAft>
              <a:buClr>
                <a:srgbClr val="000000"/>
              </a:buClr>
              <a:buSzPts val="1560"/>
              <a:buChar char="●"/>
            </a:pPr>
            <a:r>
              <a:rPr lang="en" sz="1560">
                <a:solidFill>
                  <a:srgbClr val="000000"/>
                </a:solidFill>
              </a:rPr>
              <a:t>The new 2.5D block-cyclic distributions offer improvements but don't fully utilize matrix symmetry.</a:t>
            </a:r>
            <a:endParaRPr sz="1560">
              <a:solidFill>
                <a:srgbClr val="000000"/>
              </a:solidFill>
            </a:endParaRPr>
          </a:p>
        </p:txBody>
      </p:sp>
      <p:pic>
        <p:nvPicPr>
          <p:cNvPr id="151" name="Google Shape;151;p22"/>
          <p:cNvPicPr preferRelativeResize="0"/>
          <p:nvPr/>
        </p:nvPicPr>
        <p:blipFill>
          <a:blip r:embed="rId3">
            <a:alphaModFix/>
          </a:blip>
          <a:stretch>
            <a:fillRect/>
          </a:stretch>
        </p:blipFill>
        <p:spPr>
          <a:xfrm rot="5400000">
            <a:off x="6623912" y="2665863"/>
            <a:ext cx="3277651" cy="1364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109C"/>
        </a:solidFill>
      </p:bgPr>
    </p:bg>
    <p:spTree>
      <p:nvGrpSpPr>
        <p:cNvPr id="155" name="Shape 155"/>
        <p:cNvGrpSpPr/>
        <p:nvPr/>
      </p:nvGrpSpPr>
      <p:grpSpPr>
        <a:xfrm>
          <a:off x="0" y="0"/>
          <a:ext cx="0" cy="0"/>
          <a:chOff x="0" y="0"/>
          <a:chExt cx="0" cy="0"/>
        </a:xfrm>
      </p:grpSpPr>
      <p:sp>
        <p:nvSpPr>
          <p:cNvPr id="156" name="Google Shape;156;p23"/>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Supposed Tests</a:t>
            </a:r>
            <a:endParaRPr/>
          </a:p>
        </p:txBody>
      </p:sp>
      <p:sp>
        <p:nvSpPr>
          <p:cNvPr id="157" name="Google Shape;157;p23"/>
          <p:cNvSpPr txBox="1"/>
          <p:nvPr>
            <p:ph idx="1" type="body"/>
          </p:nvPr>
        </p:nvSpPr>
        <p:spPr>
          <a:xfrm>
            <a:off x="471900" y="1919075"/>
            <a:ext cx="8672100" cy="2260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Benchmark and compare 2D and 2.5D block-cyclic distributions;</a:t>
            </a:r>
            <a:endParaRPr>
              <a:solidFill>
                <a:srgbClr val="000000"/>
              </a:solidFill>
            </a:endParaRPr>
          </a:p>
          <a:p>
            <a:pPr indent="0" lvl="0" marL="0" rtl="0" algn="l">
              <a:lnSpc>
                <a:spcPct val="115000"/>
              </a:lnSpc>
              <a:spcBef>
                <a:spcPts val="1200"/>
              </a:spcBef>
              <a:spcAft>
                <a:spcPts val="0"/>
              </a:spcAft>
              <a:buNone/>
            </a:pPr>
            <a:r>
              <a:t/>
            </a:r>
            <a:endParaRPr>
              <a:solidFill>
                <a:srgbClr val="000000"/>
              </a:solidFill>
            </a:endParaRPr>
          </a:p>
          <a:p>
            <a:pPr indent="-342900" lvl="0" marL="457200" rtl="0" algn="l">
              <a:lnSpc>
                <a:spcPct val="150000"/>
              </a:lnSpc>
              <a:spcBef>
                <a:spcPts val="1200"/>
              </a:spcBef>
              <a:spcAft>
                <a:spcPts val="0"/>
              </a:spcAft>
              <a:buClr>
                <a:srgbClr val="000000"/>
              </a:buClr>
              <a:buSzPts val="1800"/>
              <a:buChar char="●"/>
            </a:pPr>
            <a:r>
              <a:rPr lang="en">
                <a:solidFill>
                  <a:srgbClr val="000000"/>
                </a:solidFill>
              </a:rPr>
              <a:t>Integration with task-based runtime systems like StarPU;</a:t>
            </a:r>
            <a:endParaRPr>
              <a:solidFill>
                <a:srgbClr val="000000"/>
              </a:solidFill>
            </a:endParaRPr>
          </a:p>
          <a:p>
            <a:pPr indent="0" lvl="0" marL="0" rtl="0" algn="l">
              <a:lnSpc>
                <a:spcPct val="100000"/>
              </a:lnSpc>
              <a:spcBef>
                <a:spcPts val="1200"/>
              </a:spcBef>
              <a:spcAft>
                <a:spcPts val="0"/>
              </a:spcAft>
              <a:buNone/>
            </a:pPr>
            <a:r>
              <a:t/>
            </a:r>
            <a:endParaRPr>
              <a:solidFill>
                <a:srgbClr val="000000"/>
              </a:solidFill>
            </a:endParaRPr>
          </a:p>
          <a:p>
            <a:pPr indent="-342900" lvl="0" marL="457200" rtl="0" algn="l">
              <a:lnSpc>
                <a:spcPct val="150000"/>
              </a:lnSpc>
              <a:spcBef>
                <a:spcPts val="1200"/>
              </a:spcBef>
              <a:spcAft>
                <a:spcPts val="0"/>
              </a:spcAft>
              <a:buClr>
                <a:srgbClr val="000000"/>
              </a:buClr>
              <a:buSzPts val="1800"/>
              <a:buChar char="●"/>
            </a:pPr>
            <a:r>
              <a:rPr lang="en">
                <a:solidFill>
                  <a:srgbClr val="000000"/>
                </a:solidFill>
              </a:rPr>
              <a:t>By reducing communication volumes and optimizing data transfers, these algorithms should offer substantial improvements in computational efficiency.</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0" rtl="0" algn="l">
              <a:spcBef>
                <a:spcPts val="1200"/>
              </a:spcBef>
              <a:spcAft>
                <a:spcPts val="0"/>
              </a:spcAft>
              <a:buSzPts val="852"/>
              <a:buNone/>
            </a:pPr>
            <a:r>
              <a:t/>
            </a:r>
            <a:endParaRPr>
              <a:solidFill>
                <a:srgbClr val="000000"/>
              </a:solidFill>
            </a:endParaRPr>
          </a:p>
          <a:p>
            <a:pPr indent="0" lvl="0" marL="457200" rtl="0" algn="l">
              <a:spcBef>
                <a:spcPts val="1200"/>
              </a:spcBef>
              <a:spcAft>
                <a:spcPts val="1200"/>
              </a:spcAft>
              <a:buSzPts val="852"/>
              <a:buNone/>
            </a:pPr>
            <a:r>
              <a:t/>
            </a:r>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109C"/>
        </a:solidFill>
      </p:bgPr>
    </p:bg>
    <p:spTree>
      <p:nvGrpSpPr>
        <p:cNvPr id="161" name="Shape 161"/>
        <p:cNvGrpSpPr/>
        <p:nvPr/>
      </p:nvGrpSpPr>
      <p:grpSpPr>
        <a:xfrm>
          <a:off x="0" y="0"/>
          <a:ext cx="0" cy="0"/>
          <a:chOff x="0" y="0"/>
          <a:chExt cx="0" cy="0"/>
        </a:xfrm>
      </p:grpSpPr>
      <p:sp>
        <p:nvSpPr>
          <p:cNvPr id="162" name="Google Shape;162;p2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Website - </a:t>
            </a:r>
            <a:r>
              <a:rPr lang="en"/>
              <a:t>SCC 23</a:t>
            </a:r>
            <a:endParaRPr/>
          </a:p>
        </p:txBody>
      </p:sp>
      <p:pic>
        <p:nvPicPr>
          <p:cNvPr id="163" name="Google Shape;163;p24"/>
          <p:cNvPicPr preferRelativeResize="0"/>
          <p:nvPr/>
        </p:nvPicPr>
        <p:blipFill rotWithShape="1">
          <a:blip r:embed="rId3">
            <a:alphaModFix/>
          </a:blip>
          <a:srcRect b="0" l="0" r="0" t="0"/>
          <a:stretch/>
        </p:blipFill>
        <p:spPr>
          <a:xfrm>
            <a:off x="873125" y="1893675"/>
            <a:ext cx="5229348" cy="2729574"/>
          </a:xfrm>
          <a:prstGeom prst="rect">
            <a:avLst/>
          </a:prstGeom>
          <a:noFill/>
          <a:ln>
            <a:noFill/>
          </a:ln>
        </p:spPr>
      </p:pic>
      <p:pic>
        <p:nvPicPr>
          <p:cNvPr id="164" name="Google Shape;164;p24"/>
          <p:cNvPicPr preferRelativeResize="0"/>
          <p:nvPr/>
        </p:nvPicPr>
        <p:blipFill rotWithShape="1">
          <a:blip r:embed="rId4">
            <a:alphaModFix/>
          </a:blip>
          <a:srcRect b="0" l="9892" r="10196" t="0"/>
          <a:stretch/>
        </p:blipFill>
        <p:spPr>
          <a:xfrm>
            <a:off x="6971100" y="1988429"/>
            <a:ext cx="1310825" cy="1376650"/>
          </a:xfrm>
          <a:prstGeom prst="rect">
            <a:avLst/>
          </a:prstGeom>
          <a:noFill/>
          <a:ln>
            <a:noFill/>
          </a:ln>
        </p:spPr>
      </p:pic>
      <p:sp>
        <p:nvSpPr>
          <p:cNvPr id="165" name="Google Shape;165;p24"/>
          <p:cNvSpPr txBox="1"/>
          <p:nvPr/>
        </p:nvSpPr>
        <p:spPr>
          <a:xfrm>
            <a:off x="201400" y="4640000"/>
            <a:ext cx="4659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hlink"/>
                </a:solidFill>
                <a:hlinkClick r:id="rId5"/>
              </a:rPr>
              <a:t>Reproducibility Challenge SCC23 (google.com)</a:t>
            </a:r>
            <a:endParaRPr sz="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109C"/>
        </a:solidFill>
      </p:bgPr>
    </p:bg>
    <p:spTree>
      <p:nvGrpSpPr>
        <p:cNvPr id="169" name="Shape 169"/>
        <p:cNvGrpSpPr/>
        <p:nvPr/>
      </p:nvGrpSpPr>
      <p:grpSpPr>
        <a:xfrm>
          <a:off x="0" y="0"/>
          <a:ext cx="0" cy="0"/>
          <a:chOff x="0" y="0"/>
          <a:chExt cx="0" cy="0"/>
        </a:xfrm>
      </p:grpSpPr>
      <p:sp>
        <p:nvSpPr>
          <p:cNvPr id="170" name="Google Shape;170;p2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Previous Progress</a:t>
            </a:r>
            <a:endParaRPr/>
          </a:p>
        </p:txBody>
      </p:sp>
      <p:sp>
        <p:nvSpPr>
          <p:cNvPr id="171" name="Google Shape;171;p25"/>
          <p:cNvSpPr txBox="1"/>
          <p:nvPr>
            <p:ph idx="1" type="body"/>
          </p:nvPr>
        </p:nvSpPr>
        <p:spPr>
          <a:xfrm>
            <a:off x="471900" y="1950075"/>
            <a:ext cx="4427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1F2328"/>
              </a:buClr>
              <a:buSzPts val="1800"/>
              <a:buChar char="●"/>
            </a:pPr>
            <a:r>
              <a:rPr lang="en">
                <a:solidFill>
                  <a:srgbClr val="1F2328"/>
                </a:solidFill>
              </a:rPr>
              <a:t>Implementing tests</a:t>
            </a:r>
            <a:endParaRPr>
              <a:solidFill>
                <a:srgbClr val="1F2328"/>
              </a:solidFill>
            </a:endParaRPr>
          </a:p>
          <a:p>
            <a:pPr indent="-342900" lvl="0" marL="457200" rtl="0" algn="l">
              <a:spcBef>
                <a:spcPts val="0"/>
              </a:spcBef>
              <a:spcAft>
                <a:spcPts val="0"/>
              </a:spcAft>
              <a:buClr>
                <a:srgbClr val="1F2328"/>
              </a:buClr>
              <a:buSzPts val="1800"/>
              <a:buChar char="●"/>
            </a:pPr>
            <a:r>
              <a:rPr lang="en">
                <a:solidFill>
                  <a:srgbClr val="1F2328"/>
                </a:solidFill>
              </a:rPr>
              <a:t>Understanding </a:t>
            </a:r>
            <a:r>
              <a:rPr lang="en">
                <a:solidFill>
                  <a:srgbClr val="1F2328"/>
                </a:solidFill>
              </a:rPr>
              <a:t>errors</a:t>
            </a:r>
            <a:endParaRPr>
              <a:solidFill>
                <a:srgbClr val="1F2328"/>
              </a:solidFill>
            </a:endParaRPr>
          </a:p>
          <a:p>
            <a:pPr indent="-342900" lvl="0" marL="457200" rtl="0" algn="l">
              <a:spcBef>
                <a:spcPts val="0"/>
              </a:spcBef>
              <a:spcAft>
                <a:spcPts val="0"/>
              </a:spcAft>
              <a:buClr>
                <a:srgbClr val="1F2328"/>
              </a:buClr>
              <a:buSzPts val="1800"/>
              <a:buChar char="●"/>
            </a:pPr>
            <a:r>
              <a:rPr lang="en">
                <a:solidFill>
                  <a:srgbClr val="1F2328"/>
                </a:solidFill>
              </a:rPr>
              <a:t>Experimenting</a:t>
            </a:r>
            <a:endParaRPr>
              <a:solidFill>
                <a:srgbClr val="1F2328"/>
              </a:solidFill>
            </a:endParaRPr>
          </a:p>
          <a:p>
            <a:pPr indent="-342900" lvl="0" marL="457200" rtl="0" algn="l">
              <a:spcBef>
                <a:spcPts val="0"/>
              </a:spcBef>
              <a:spcAft>
                <a:spcPts val="0"/>
              </a:spcAft>
              <a:buClr>
                <a:srgbClr val="1F2328"/>
              </a:buClr>
              <a:buSzPts val="1800"/>
              <a:buChar char="●"/>
            </a:pPr>
            <a:r>
              <a:rPr lang="en">
                <a:solidFill>
                  <a:srgbClr val="1F2328"/>
                </a:solidFill>
              </a:rPr>
              <a:t>Graphs Set Up</a:t>
            </a:r>
            <a:endParaRPr>
              <a:solidFill>
                <a:srgbClr val="1F2328"/>
              </a:solidFill>
            </a:endParaRPr>
          </a:p>
          <a:p>
            <a:pPr indent="-342900" lvl="0" marL="457200" rtl="0" algn="l">
              <a:spcBef>
                <a:spcPts val="0"/>
              </a:spcBef>
              <a:spcAft>
                <a:spcPts val="0"/>
              </a:spcAft>
              <a:buClr>
                <a:srgbClr val="1F2328"/>
              </a:buClr>
              <a:buSzPts val="1800"/>
              <a:buChar char="●"/>
            </a:pPr>
            <a:r>
              <a:rPr lang="en">
                <a:solidFill>
                  <a:srgbClr val="1F2328"/>
                </a:solidFill>
              </a:rPr>
              <a:t>Chameleon Installation</a:t>
            </a:r>
            <a:endParaRPr>
              <a:solidFill>
                <a:srgbClr val="1F2328"/>
              </a:solidFill>
            </a:endParaRPr>
          </a:p>
          <a:p>
            <a:pPr indent="-342900" lvl="0" marL="457200" rtl="0" algn="l">
              <a:spcBef>
                <a:spcPts val="0"/>
              </a:spcBef>
              <a:spcAft>
                <a:spcPts val="0"/>
              </a:spcAft>
              <a:buClr>
                <a:srgbClr val="1F2328"/>
              </a:buClr>
              <a:buSzPts val="1800"/>
              <a:buChar char="●"/>
            </a:pPr>
            <a:r>
              <a:rPr lang="en">
                <a:solidFill>
                  <a:srgbClr val="1F2328"/>
                </a:solidFill>
              </a:rPr>
              <a:t>Linux Issues</a:t>
            </a:r>
            <a:endParaRPr>
              <a:solidFill>
                <a:srgbClr val="1F2328"/>
              </a:solidFill>
            </a:endParaRPr>
          </a:p>
        </p:txBody>
      </p:sp>
      <p:pic>
        <p:nvPicPr>
          <p:cNvPr id="172" name="Google Shape;172;p25"/>
          <p:cNvPicPr preferRelativeResize="0"/>
          <p:nvPr/>
        </p:nvPicPr>
        <p:blipFill rotWithShape="1">
          <a:blip r:embed="rId3">
            <a:alphaModFix/>
          </a:blip>
          <a:srcRect b="16458" l="0" r="0" t="32666"/>
          <a:stretch/>
        </p:blipFill>
        <p:spPr>
          <a:xfrm>
            <a:off x="5098900" y="1862900"/>
            <a:ext cx="3185323" cy="1938051"/>
          </a:xfrm>
          <a:prstGeom prst="rect">
            <a:avLst/>
          </a:prstGeom>
          <a:noFill/>
          <a:ln>
            <a:noFill/>
          </a:ln>
        </p:spPr>
      </p:pic>
      <p:pic>
        <p:nvPicPr>
          <p:cNvPr id="173" name="Google Shape;173;p25"/>
          <p:cNvPicPr preferRelativeResize="0"/>
          <p:nvPr/>
        </p:nvPicPr>
        <p:blipFill>
          <a:blip r:embed="rId4">
            <a:alphaModFix/>
          </a:blip>
          <a:stretch>
            <a:fillRect/>
          </a:stretch>
        </p:blipFill>
        <p:spPr>
          <a:xfrm>
            <a:off x="4464700" y="3931725"/>
            <a:ext cx="3819525" cy="571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109C"/>
        </a:solidFill>
      </p:bgPr>
    </p:bg>
    <p:spTree>
      <p:nvGrpSpPr>
        <p:cNvPr id="177" name="Shape 177"/>
        <p:cNvGrpSpPr/>
        <p:nvPr/>
      </p:nvGrpSpPr>
      <p:grpSpPr>
        <a:xfrm>
          <a:off x="0" y="0"/>
          <a:ext cx="0" cy="0"/>
          <a:chOff x="0" y="0"/>
          <a:chExt cx="0" cy="0"/>
        </a:xfrm>
      </p:grpSpPr>
      <p:sp>
        <p:nvSpPr>
          <p:cNvPr id="178" name="Google Shape;178;p2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Paper Requirements (Distribution)</a:t>
            </a:r>
            <a:endParaRPr/>
          </a:p>
        </p:txBody>
      </p:sp>
      <p:sp>
        <p:nvSpPr>
          <p:cNvPr id="179" name="Google Shape;179;p26"/>
          <p:cNvSpPr txBox="1"/>
          <p:nvPr/>
        </p:nvSpPr>
        <p:spPr>
          <a:xfrm>
            <a:off x="404313" y="1898450"/>
            <a:ext cx="44613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a:ea typeface="Roboto"/>
                <a:cs typeface="Roboto"/>
                <a:sym typeface="Roboto"/>
              </a:rPr>
              <a:t>P represents the total number of nodes, while p and q denote the layout configuration within each node for the 2D Block-Cyclic (2DBC) allocation scheme. P corresponds to the total nodes used, while p and q define the number of blocks in each dimension within a node, influencing data distribution and communication patterns for Cholesky factorization.</a:t>
            </a:r>
            <a:endParaRPr sz="1800">
              <a:solidFill>
                <a:schemeClr val="dk2"/>
              </a:solidFill>
              <a:latin typeface="Roboto"/>
              <a:ea typeface="Roboto"/>
              <a:cs typeface="Roboto"/>
              <a:sym typeface="Roboto"/>
            </a:endParaRPr>
          </a:p>
        </p:txBody>
      </p:sp>
      <p:pic>
        <p:nvPicPr>
          <p:cNvPr id="180" name="Google Shape;180;p26"/>
          <p:cNvPicPr preferRelativeResize="0"/>
          <p:nvPr/>
        </p:nvPicPr>
        <p:blipFill>
          <a:blip r:embed="rId3">
            <a:alphaModFix/>
          </a:blip>
          <a:stretch>
            <a:fillRect/>
          </a:stretch>
        </p:blipFill>
        <p:spPr>
          <a:xfrm>
            <a:off x="4997013" y="2281625"/>
            <a:ext cx="3764575" cy="218895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109C"/>
        </a:solidFill>
      </p:bgPr>
    </p:bg>
    <p:spTree>
      <p:nvGrpSpPr>
        <p:cNvPr id="184" name="Shape 184"/>
        <p:cNvGrpSpPr/>
        <p:nvPr/>
      </p:nvGrpSpPr>
      <p:grpSpPr>
        <a:xfrm>
          <a:off x="0" y="0"/>
          <a:ext cx="0" cy="0"/>
          <a:chOff x="0" y="0"/>
          <a:chExt cx="0" cy="0"/>
        </a:xfrm>
      </p:grpSpPr>
      <p:sp>
        <p:nvSpPr>
          <p:cNvPr id="185" name="Google Shape;185;p27"/>
          <p:cNvSpPr txBox="1"/>
          <p:nvPr/>
        </p:nvSpPr>
        <p:spPr>
          <a:xfrm>
            <a:off x="5747025" y="2351050"/>
            <a:ext cx="341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86" name="Google Shape;186;p27"/>
          <p:cNvSpPr txBox="1"/>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None/>
            </a:pPr>
            <a:r>
              <a:rPr lang="en" sz="3200">
                <a:solidFill>
                  <a:srgbClr val="FFFFFF"/>
                </a:solidFill>
                <a:latin typeface="Roboto"/>
                <a:ea typeface="Roboto"/>
                <a:cs typeface="Roboto"/>
                <a:sym typeface="Roboto"/>
              </a:rPr>
              <a:t>Paper Requirements (Technical)</a:t>
            </a:r>
            <a:endParaRPr sz="3200">
              <a:solidFill>
                <a:srgbClr val="FFFFFF"/>
              </a:solidFill>
              <a:latin typeface="Roboto"/>
              <a:ea typeface="Roboto"/>
              <a:cs typeface="Roboto"/>
              <a:sym typeface="Roboto"/>
            </a:endParaRPr>
          </a:p>
        </p:txBody>
      </p:sp>
      <p:pic>
        <p:nvPicPr>
          <p:cNvPr id="187" name="Google Shape;187;p27"/>
          <p:cNvPicPr preferRelativeResize="0"/>
          <p:nvPr/>
        </p:nvPicPr>
        <p:blipFill>
          <a:blip r:embed="rId3">
            <a:alphaModFix/>
          </a:blip>
          <a:stretch>
            <a:fillRect/>
          </a:stretch>
        </p:blipFill>
        <p:spPr>
          <a:xfrm>
            <a:off x="992175" y="1858250"/>
            <a:ext cx="6958523" cy="3100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109C"/>
        </a:solidFill>
      </p:bgPr>
    </p:bg>
    <p:spTree>
      <p:nvGrpSpPr>
        <p:cNvPr id="191" name="Shape 191"/>
        <p:cNvGrpSpPr/>
        <p:nvPr/>
      </p:nvGrpSpPr>
      <p:grpSpPr>
        <a:xfrm>
          <a:off x="0" y="0"/>
          <a:ext cx="0" cy="0"/>
          <a:chOff x="0" y="0"/>
          <a:chExt cx="0" cy="0"/>
        </a:xfrm>
      </p:grpSpPr>
      <p:sp>
        <p:nvSpPr>
          <p:cNvPr id="192" name="Google Shape;192;p28"/>
          <p:cNvSpPr txBox="1"/>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None/>
            </a:pPr>
            <a:r>
              <a:rPr lang="en" sz="3200">
                <a:solidFill>
                  <a:srgbClr val="FFFFFF"/>
                </a:solidFill>
                <a:latin typeface="Roboto"/>
                <a:ea typeface="Roboto"/>
                <a:cs typeface="Roboto"/>
                <a:sym typeface="Roboto"/>
              </a:rPr>
              <a:t>Reproduced Results </a:t>
            </a:r>
            <a:endParaRPr sz="3200">
              <a:solidFill>
                <a:srgbClr val="FFFFFF"/>
              </a:solidFill>
              <a:latin typeface="Roboto"/>
              <a:ea typeface="Roboto"/>
              <a:cs typeface="Roboto"/>
              <a:sym typeface="Roboto"/>
            </a:endParaRPr>
          </a:p>
        </p:txBody>
      </p:sp>
      <p:pic>
        <p:nvPicPr>
          <p:cNvPr id="193" name="Google Shape;193;p28"/>
          <p:cNvPicPr preferRelativeResize="0"/>
          <p:nvPr/>
        </p:nvPicPr>
        <p:blipFill>
          <a:blip r:embed="rId3">
            <a:alphaModFix/>
          </a:blip>
          <a:stretch>
            <a:fillRect/>
          </a:stretch>
        </p:blipFill>
        <p:spPr>
          <a:xfrm>
            <a:off x="372825" y="2026225"/>
            <a:ext cx="3933250" cy="2581532"/>
          </a:xfrm>
          <a:prstGeom prst="rect">
            <a:avLst/>
          </a:prstGeom>
          <a:noFill/>
          <a:ln>
            <a:noFill/>
          </a:ln>
        </p:spPr>
      </p:pic>
      <p:pic>
        <p:nvPicPr>
          <p:cNvPr id="194" name="Google Shape;194;p28"/>
          <p:cNvPicPr preferRelativeResize="0"/>
          <p:nvPr/>
        </p:nvPicPr>
        <p:blipFill>
          <a:blip r:embed="rId4">
            <a:alphaModFix/>
          </a:blip>
          <a:stretch>
            <a:fillRect/>
          </a:stretch>
        </p:blipFill>
        <p:spPr>
          <a:xfrm>
            <a:off x="4510775" y="2026225"/>
            <a:ext cx="3933249" cy="24962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109C"/>
        </a:solidFill>
      </p:bgPr>
    </p:bg>
    <p:spTree>
      <p:nvGrpSpPr>
        <p:cNvPr id="198" name="Shape 198"/>
        <p:cNvGrpSpPr/>
        <p:nvPr/>
      </p:nvGrpSpPr>
      <p:grpSpPr>
        <a:xfrm>
          <a:off x="0" y="0"/>
          <a:ext cx="0" cy="0"/>
          <a:chOff x="0" y="0"/>
          <a:chExt cx="0" cy="0"/>
        </a:xfrm>
      </p:grpSpPr>
      <p:sp>
        <p:nvSpPr>
          <p:cNvPr id="199" name="Google Shape;199;p29"/>
          <p:cNvSpPr txBox="1"/>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None/>
            </a:pPr>
            <a:r>
              <a:rPr lang="en" sz="3200">
                <a:solidFill>
                  <a:srgbClr val="FFFFFF"/>
                </a:solidFill>
                <a:latin typeface="Roboto"/>
                <a:ea typeface="Roboto"/>
                <a:cs typeface="Roboto"/>
                <a:sym typeface="Roboto"/>
              </a:rPr>
              <a:t>Reproduced Results </a:t>
            </a:r>
            <a:endParaRPr sz="3200">
              <a:solidFill>
                <a:srgbClr val="FFFFFF"/>
              </a:solidFill>
              <a:latin typeface="Roboto"/>
              <a:ea typeface="Roboto"/>
              <a:cs typeface="Roboto"/>
              <a:sym typeface="Roboto"/>
            </a:endParaRPr>
          </a:p>
        </p:txBody>
      </p:sp>
      <p:pic>
        <p:nvPicPr>
          <p:cNvPr id="200" name="Google Shape;200;p29"/>
          <p:cNvPicPr preferRelativeResize="0"/>
          <p:nvPr/>
        </p:nvPicPr>
        <p:blipFill>
          <a:blip r:embed="rId3">
            <a:alphaModFix/>
          </a:blip>
          <a:stretch>
            <a:fillRect/>
          </a:stretch>
        </p:blipFill>
        <p:spPr>
          <a:xfrm>
            <a:off x="1947350" y="1847750"/>
            <a:ext cx="4743674" cy="30651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109C"/>
        </a:solidFill>
      </p:bgPr>
    </p:bg>
    <p:spTree>
      <p:nvGrpSpPr>
        <p:cNvPr id="204" name="Shape 204"/>
        <p:cNvGrpSpPr/>
        <p:nvPr/>
      </p:nvGrpSpPr>
      <p:grpSpPr>
        <a:xfrm>
          <a:off x="0" y="0"/>
          <a:ext cx="0" cy="0"/>
          <a:chOff x="0" y="0"/>
          <a:chExt cx="0" cy="0"/>
        </a:xfrm>
      </p:grpSpPr>
      <p:sp>
        <p:nvSpPr>
          <p:cNvPr id="205" name="Google Shape;205;p30"/>
          <p:cNvSpPr txBox="1"/>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None/>
            </a:pPr>
            <a:r>
              <a:rPr lang="en" sz="3200">
                <a:solidFill>
                  <a:srgbClr val="FFFFFF"/>
                </a:solidFill>
                <a:latin typeface="Roboto"/>
                <a:ea typeface="Roboto"/>
                <a:cs typeface="Roboto"/>
                <a:sym typeface="Roboto"/>
              </a:rPr>
              <a:t>Reproduced Results </a:t>
            </a:r>
            <a:endParaRPr sz="3200">
              <a:solidFill>
                <a:srgbClr val="FFFFFF"/>
              </a:solidFill>
              <a:latin typeface="Roboto"/>
              <a:ea typeface="Roboto"/>
              <a:cs typeface="Roboto"/>
              <a:sym typeface="Roboto"/>
            </a:endParaRPr>
          </a:p>
        </p:txBody>
      </p:sp>
      <p:pic>
        <p:nvPicPr>
          <p:cNvPr id="206" name="Google Shape;206;p30"/>
          <p:cNvPicPr preferRelativeResize="0"/>
          <p:nvPr/>
        </p:nvPicPr>
        <p:blipFill>
          <a:blip r:embed="rId3">
            <a:alphaModFix/>
          </a:blip>
          <a:stretch>
            <a:fillRect/>
          </a:stretch>
        </p:blipFill>
        <p:spPr>
          <a:xfrm>
            <a:off x="204875" y="1931750"/>
            <a:ext cx="4250323" cy="2775000"/>
          </a:xfrm>
          <a:prstGeom prst="rect">
            <a:avLst/>
          </a:prstGeom>
          <a:noFill/>
          <a:ln>
            <a:noFill/>
          </a:ln>
        </p:spPr>
      </p:pic>
      <p:pic>
        <p:nvPicPr>
          <p:cNvPr id="207" name="Google Shape;207;p30"/>
          <p:cNvPicPr preferRelativeResize="0"/>
          <p:nvPr/>
        </p:nvPicPr>
        <p:blipFill>
          <a:blip r:embed="rId4">
            <a:alphaModFix/>
          </a:blip>
          <a:stretch>
            <a:fillRect/>
          </a:stretch>
        </p:blipFill>
        <p:spPr>
          <a:xfrm>
            <a:off x="4572000" y="2026225"/>
            <a:ext cx="4247450" cy="26805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109C"/>
        </a:solidFill>
      </p:bgPr>
    </p:bg>
    <p:spTree>
      <p:nvGrpSpPr>
        <p:cNvPr id="211" name="Shape 211"/>
        <p:cNvGrpSpPr/>
        <p:nvPr/>
      </p:nvGrpSpPr>
      <p:grpSpPr>
        <a:xfrm>
          <a:off x="0" y="0"/>
          <a:ext cx="0" cy="0"/>
          <a:chOff x="0" y="0"/>
          <a:chExt cx="0" cy="0"/>
        </a:xfrm>
      </p:grpSpPr>
      <p:sp>
        <p:nvSpPr>
          <p:cNvPr id="212" name="Google Shape;212;p31"/>
          <p:cNvSpPr txBox="1"/>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None/>
            </a:pPr>
            <a:r>
              <a:rPr lang="en" sz="3200">
                <a:solidFill>
                  <a:srgbClr val="FFFFFF"/>
                </a:solidFill>
                <a:latin typeface="Roboto"/>
                <a:ea typeface="Roboto"/>
                <a:cs typeface="Roboto"/>
                <a:sym typeface="Roboto"/>
              </a:rPr>
              <a:t>Reproduced Results </a:t>
            </a:r>
            <a:endParaRPr sz="3200">
              <a:solidFill>
                <a:srgbClr val="FFFFFF"/>
              </a:solidFill>
              <a:latin typeface="Roboto"/>
              <a:ea typeface="Roboto"/>
              <a:cs typeface="Roboto"/>
              <a:sym typeface="Roboto"/>
            </a:endParaRPr>
          </a:p>
        </p:txBody>
      </p:sp>
      <p:pic>
        <p:nvPicPr>
          <p:cNvPr id="213" name="Google Shape;213;p31"/>
          <p:cNvPicPr preferRelativeResize="0"/>
          <p:nvPr/>
        </p:nvPicPr>
        <p:blipFill>
          <a:blip r:embed="rId3">
            <a:alphaModFix/>
          </a:blip>
          <a:stretch>
            <a:fillRect/>
          </a:stretch>
        </p:blipFill>
        <p:spPr>
          <a:xfrm>
            <a:off x="1905375" y="1863700"/>
            <a:ext cx="4691200" cy="3049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109C"/>
        </a:solidFill>
      </p:bgPr>
    </p:bg>
    <p:spTree>
      <p:nvGrpSpPr>
        <p:cNvPr id="78" name="Shape 78"/>
        <p:cNvGrpSpPr/>
        <p:nvPr/>
      </p:nvGrpSpPr>
      <p:grpSpPr>
        <a:xfrm>
          <a:off x="0" y="0"/>
          <a:ext cx="0" cy="0"/>
          <a:chOff x="0" y="0"/>
          <a:chExt cx="0" cy="0"/>
        </a:xfrm>
      </p:grpSpPr>
      <p:sp>
        <p:nvSpPr>
          <p:cNvPr id="79" name="Google Shape;79;p14"/>
          <p:cNvSpPr txBox="1"/>
          <p:nvPr>
            <p:ph type="title"/>
          </p:nvPr>
        </p:nvSpPr>
        <p:spPr>
          <a:xfrm>
            <a:off x="546600" y="686400"/>
            <a:ext cx="6758700" cy="767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Enhancing SBC by </a:t>
            </a:r>
            <a:r>
              <a:rPr lang="en"/>
              <a:t>Cholesky</a:t>
            </a:r>
            <a:r>
              <a:rPr lang="en"/>
              <a:t> Factorization</a:t>
            </a:r>
            <a:endParaRPr/>
          </a:p>
        </p:txBody>
      </p:sp>
      <p:sp>
        <p:nvSpPr>
          <p:cNvPr id="80" name="Google Shape;80;p1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chemeClr val="dk2"/>
              </a:buClr>
              <a:buSzPts val="1800"/>
              <a:buChar char="●"/>
            </a:pPr>
            <a:r>
              <a:rPr lang="en" u="sng">
                <a:solidFill>
                  <a:schemeClr val="dk2"/>
                </a:solidFill>
              </a:rPr>
              <a:t>Authors: </a:t>
            </a:r>
            <a:r>
              <a:rPr lang="en">
                <a:solidFill>
                  <a:schemeClr val="dk2"/>
                </a:solidFill>
              </a:rPr>
              <a:t>Olivier Beaumont, Philippe Duchon, Lionel Eyraud-Dubois, Julien Langou, Mathieu Vérité.</a:t>
            </a:r>
            <a:endParaRPr>
              <a:solidFill>
                <a:schemeClr val="dk2"/>
              </a:solidFill>
            </a:endParaRPr>
          </a:p>
          <a:p>
            <a:pPr indent="-342900" lvl="0" marL="457200" rtl="0" algn="l">
              <a:lnSpc>
                <a:spcPct val="200000"/>
              </a:lnSpc>
              <a:spcBef>
                <a:spcPts val="0"/>
              </a:spcBef>
              <a:spcAft>
                <a:spcPts val="0"/>
              </a:spcAft>
              <a:buClr>
                <a:schemeClr val="dk2"/>
              </a:buClr>
              <a:buSzPts val="1800"/>
              <a:buChar char="●"/>
            </a:pPr>
            <a:r>
              <a:rPr lang="en">
                <a:solidFill>
                  <a:schemeClr val="dk2"/>
                </a:solidFill>
              </a:rPr>
              <a:t>Conference: </a:t>
            </a:r>
            <a:r>
              <a:rPr lang="en" u="sng">
                <a:solidFill>
                  <a:schemeClr val="dk2"/>
                </a:solidFill>
              </a:rPr>
              <a:t>SCC 2022</a:t>
            </a:r>
            <a:r>
              <a:rPr lang="en">
                <a:solidFill>
                  <a:schemeClr val="dk2"/>
                </a:solidFill>
              </a:rPr>
              <a:t> - Supercomputing, Nov 2022, Dallas, Texas.</a:t>
            </a:r>
            <a:endParaRPr>
              <a:solidFill>
                <a:schemeClr val="dk2"/>
              </a:solidFill>
            </a:endParaRPr>
          </a:p>
          <a:p>
            <a:pPr indent="-342900" lvl="0" marL="457200" rtl="0" algn="l">
              <a:lnSpc>
                <a:spcPct val="200000"/>
              </a:lnSpc>
              <a:spcBef>
                <a:spcPts val="0"/>
              </a:spcBef>
              <a:spcAft>
                <a:spcPts val="0"/>
              </a:spcAft>
              <a:buClr>
                <a:schemeClr val="dk2"/>
              </a:buClr>
              <a:buSzPts val="1800"/>
              <a:buChar char="●"/>
            </a:pPr>
            <a:r>
              <a:rPr lang="en" u="sng">
                <a:solidFill>
                  <a:schemeClr val="dk2"/>
                </a:solidFill>
              </a:rPr>
              <a:t>Focus:</a:t>
            </a:r>
            <a:r>
              <a:rPr lang="en">
                <a:solidFill>
                  <a:schemeClr val="dk2"/>
                </a:solidFill>
              </a:rPr>
              <a:t> Improving dense Cholesky factorization through a new data distribution method; Lowers storage space…</a:t>
            </a:r>
            <a:endParaRPr>
              <a:solidFill>
                <a:schemeClr val="dk2"/>
              </a:solidFill>
            </a:endParaRPr>
          </a:p>
        </p:txBody>
      </p:sp>
      <p:pic>
        <p:nvPicPr>
          <p:cNvPr id="81" name="Google Shape;81;p14"/>
          <p:cNvPicPr preferRelativeResize="0"/>
          <p:nvPr/>
        </p:nvPicPr>
        <p:blipFill rotWithShape="1">
          <a:blip r:embed="rId3">
            <a:alphaModFix/>
          </a:blip>
          <a:srcRect b="0" l="0" r="0" t="39871"/>
          <a:stretch/>
        </p:blipFill>
        <p:spPr>
          <a:xfrm>
            <a:off x="6353000" y="4344575"/>
            <a:ext cx="2620276" cy="607125"/>
          </a:xfrm>
          <a:prstGeom prst="rect">
            <a:avLst/>
          </a:prstGeom>
          <a:noFill/>
          <a:ln>
            <a:noFill/>
          </a:ln>
        </p:spPr>
      </p:pic>
      <p:pic>
        <p:nvPicPr>
          <p:cNvPr id="82" name="Google Shape;82;p14"/>
          <p:cNvPicPr preferRelativeResize="0"/>
          <p:nvPr/>
        </p:nvPicPr>
        <p:blipFill>
          <a:blip r:embed="rId4">
            <a:alphaModFix/>
          </a:blip>
          <a:stretch>
            <a:fillRect/>
          </a:stretch>
        </p:blipFill>
        <p:spPr>
          <a:xfrm>
            <a:off x="7967550" y="115925"/>
            <a:ext cx="1089275" cy="1069700"/>
          </a:xfrm>
          <a:prstGeom prst="rect">
            <a:avLst/>
          </a:prstGeom>
          <a:noFill/>
          <a:ln>
            <a:noFill/>
          </a:ln>
        </p:spPr>
      </p:pic>
      <p:sp>
        <p:nvSpPr>
          <p:cNvPr id="83" name="Google Shape;83;p14"/>
          <p:cNvSpPr txBox="1"/>
          <p:nvPr/>
        </p:nvSpPr>
        <p:spPr>
          <a:xfrm>
            <a:off x="546600" y="4629275"/>
            <a:ext cx="8072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2"/>
                </a:solidFill>
                <a:latin typeface="Roboto"/>
                <a:ea typeface="Roboto"/>
                <a:cs typeface="Roboto"/>
                <a:sym typeface="Roboto"/>
              </a:rPr>
              <a:t>SBC: Symmetry Block-Cyclic Distribution</a:t>
            </a:r>
            <a:endParaRPr sz="1300">
              <a:solidFill>
                <a:schemeClr val="lt2"/>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109C"/>
        </a:solidFill>
      </p:bgPr>
    </p:bg>
    <p:spTree>
      <p:nvGrpSpPr>
        <p:cNvPr id="217" name="Shape 217"/>
        <p:cNvGrpSpPr/>
        <p:nvPr/>
      </p:nvGrpSpPr>
      <p:grpSpPr>
        <a:xfrm>
          <a:off x="0" y="0"/>
          <a:ext cx="0" cy="0"/>
          <a:chOff x="0" y="0"/>
          <a:chExt cx="0" cy="0"/>
        </a:xfrm>
      </p:grpSpPr>
      <p:sp>
        <p:nvSpPr>
          <p:cNvPr id="218" name="Google Shape;218;p32"/>
          <p:cNvSpPr txBox="1"/>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None/>
            </a:pPr>
            <a:r>
              <a:rPr lang="en" sz="3200">
                <a:solidFill>
                  <a:srgbClr val="FFFFFF"/>
                </a:solidFill>
                <a:latin typeface="Roboto"/>
                <a:ea typeface="Roboto"/>
                <a:cs typeface="Roboto"/>
                <a:sym typeface="Roboto"/>
              </a:rPr>
              <a:t>Final Graph </a:t>
            </a:r>
            <a:endParaRPr sz="3200">
              <a:solidFill>
                <a:srgbClr val="FFFFFF"/>
              </a:solidFill>
              <a:latin typeface="Roboto"/>
              <a:ea typeface="Roboto"/>
              <a:cs typeface="Roboto"/>
              <a:sym typeface="Roboto"/>
            </a:endParaRPr>
          </a:p>
        </p:txBody>
      </p:sp>
      <p:pic>
        <p:nvPicPr>
          <p:cNvPr id="219" name="Google Shape;219;p32"/>
          <p:cNvPicPr preferRelativeResize="0"/>
          <p:nvPr/>
        </p:nvPicPr>
        <p:blipFill>
          <a:blip r:embed="rId3">
            <a:alphaModFix/>
          </a:blip>
          <a:stretch>
            <a:fillRect/>
          </a:stretch>
        </p:blipFill>
        <p:spPr>
          <a:xfrm>
            <a:off x="3939825" y="1901675"/>
            <a:ext cx="4754176" cy="3006324"/>
          </a:xfrm>
          <a:prstGeom prst="rect">
            <a:avLst/>
          </a:prstGeom>
          <a:noFill/>
          <a:ln>
            <a:noFill/>
          </a:ln>
        </p:spPr>
      </p:pic>
      <p:sp>
        <p:nvSpPr>
          <p:cNvPr id="220" name="Google Shape;220;p32"/>
          <p:cNvSpPr txBox="1"/>
          <p:nvPr/>
        </p:nvSpPr>
        <p:spPr>
          <a:xfrm>
            <a:off x="351525" y="2131775"/>
            <a:ext cx="942600" cy="16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737373"/>
              </a:solidFill>
              <a:latin typeface="Roboto"/>
              <a:ea typeface="Roboto"/>
              <a:cs typeface="Roboto"/>
              <a:sym typeface="Roboto"/>
            </a:endParaRPr>
          </a:p>
        </p:txBody>
      </p:sp>
      <p:sp>
        <p:nvSpPr>
          <p:cNvPr id="221" name="Google Shape;221;p32"/>
          <p:cNvSpPr txBox="1"/>
          <p:nvPr/>
        </p:nvSpPr>
        <p:spPr>
          <a:xfrm>
            <a:off x="274550" y="1814250"/>
            <a:ext cx="3324000" cy="10914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a:solidFill>
                  <a:schemeClr val="dk2"/>
                </a:solidFill>
                <a:latin typeface="Roboto"/>
                <a:ea typeface="Roboto"/>
                <a:cs typeface="Roboto"/>
                <a:sym typeface="Roboto"/>
              </a:rPr>
              <a:t>The graph represents the performance of various algorithms (2DBC-15, 2DBC-16, SBC-15, 2DBC-20, and 2DBC-21) across different matrix sizes. </a:t>
            </a:r>
            <a:endParaRPr>
              <a:solidFill>
                <a:schemeClr val="dk2"/>
              </a:solidFill>
              <a:latin typeface="Roboto"/>
              <a:ea typeface="Roboto"/>
              <a:cs typeface="Roboto"/>
              <a:sym typeface="Roboto"/>
            </a:endParaRPr>
          </a:p>
          <a:p>
            <a:pPr indent="457200" lvl="0" marL="0" rtl="0" algn="l">
              <a:spcBef>
                <a:spcPts val="0"/>
              </a:spcBef>
              <a:spcAft>
                <a:spcPts val="0"/>
              </a:spcAft>
              <a:buNone/>
            </a:pPr>
            <a:r>
              <a:rPr lang="en">
                <a:solidFill>
                  <a:schemeClr val="dk2"/>
                </a:solidFill>
                <a:latin typeface="Roboto"/>
                <a:ea typeface="Roboto"/>
                <a:cs typeface="Roboto"/>
                <a:sym typeface="Roboto"/>
              </a:rPr>
              <a:t>It reveals a trend of enhanced computational efficiency with larger matrices. </a:t>
            </a:r>
            <a:endParaRPr>
              <a:solidFill>
                <a:schemeClr val="dk2"/>
              </a:solidFill>
              <a:latin typeface="Roboto"/>
              <a:ea typeface="Roboto"/>
              <a:cs typeface="Roboto"/>
              <a:sym typeface="Roboto"/>
            </a:endParaRPr>
          </a:p>
          <a:p>
            <a:pPr indent="457200" lvl="0" marL="0" rtl="0" algn="l">
              <a:spcBef>
                <a:spcPts val="0"/>
              </a:spcBef>
              <a:spcAft>
                <a:spcPts val="0"/>
              </a:spcAft>
              <a:buNone/>
            </a:pPr>
            <a:r>
              <a:rPr lang="en">
                <a:solidFill>
                  <a:schemeClr val="dk2"/>
                </a:solidFill>
                <a:latin typeface="Roboto"/>
                <a:ea typeface="Roboto"/>
                <a:cs typeface="Roboto"/>
                <a:sym typeface="Roboto"/>
              </a:rPr>
              <a:t>However, distinct algorithms exhibit differing rates of performance improvement, underscoring the influence of algorithmic variations on computational speed as matrix complexity increases.</a:t>
            </a:r>
            <a:endParaRPr>
              <a:solidFill>
                <a:schemeClr val="dk2"/>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109C"/>
        </a:solidFill>
      </p:bgPr>
    </p:bg>
    <p:spTree>
      <p:nvGrpSpPr>
        <p:cNvPr id="225" name="Shape 225"/>
        <p:cNvGrpSpPr/>
        <p:nvPr/>
      </p:nvGrpSpPr>
      <p:grpSpPr>
        <a:xfrm>
          <a:off x="0" y="0"/>
          <a:ext cx="0" cy="0"/>
          <a:chOff x="0" y="0"/>
          <a:chExt cx="0" cy="0"/>
        </a:xfrm>
      </p:grpSpPr>
      <p:sp>
        <p:nvSpPr>
          <p:cNvPr id="226" name="Google Shape;226;p33"/>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RECAP</a:t>
            </a:r>
            <a:endParaRPr/>
          </a:p>
        </p:txBody>
      </p:sp>
      <p:sp>
        <p:nvSpPr>
          <p:cNvPr id="227" name="Google Shape;227;p33"/>
          <p:cNvSpPr txBox="1"/>
          <p:nvPr/>
        </p:nvSpPr>
        <p:spPr>
          <a:xfrm>
            <a:off x="5747025" y="2351050"/>
            <a:ext cx="341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228" name="Google Shape;228;p33"/>
          <p:cNvSpPr txBox="1"/>
          <p:nvPr/>
        </p:nvSpPr>
        <p:spPr>
          <a:xfrm>
            <a:off x="471900" y="3759200"/>
            <a:ext cx="7749000" cy="819600"/>
          </a:xfrm>
          <a:prstGeom prst="rect">
            <a:avLst/>
          </a:prstGeom>
          <a:noFill/>
          <a:ln>
            <a:noFill/>
          </a:ln>
        </p:spPr>
        <p:txBody>
          <a:bodyPr anchorCtr="0" anchor="t" bIns="91425" lIns="91425" spcFirstLastPara="1" rIns="91425" wrap="square" tIns="91425">
            <a:spAutoFit/>
          </a:bodyPr>
          <a:lstStyle/>
          <a:p>
            <a:pPr indent="-307975" lvl="0" marL="457200" rtl="0" algn="l">
              <a:lnSpc>
                <a:spcPct val="115000"/>
              </a:lnSpc>
              <a:spcBef>
                <a:spcPts val="0"/>
              </a:spcBef>
              <a:spcAft>
                <a:spcPts val="0"/>
              </a:spcAft>
              <a:buSzPts val="1250"/>
              <a:buFont typeface="Roboto"/>
              <a:buChar char="●"/>
            </a:pPr>
            <a:r>
              <a:rPr lang="en" sz="1250">
                <a:latin typeface="Roboto"/>
                <a:ea typeface="Roboto"/>
                <a:cs typeface="Roboto"/>
                <a:sym typeface="Roboto"/>
              </a:rPr>
              <a:t>Our experiments confirmed the original paper’s findings: SBC significantly reduces communication needs and improves overall performance and scalability in dense Cholesky factorization tasks. This was evident in our tests across various matrix sizes and performance metrics. </a:t>
            </a:r>
            <a:endParaRPr sz="1250">
              <a:latin typeface="Roboto"/>
              <a:ea typeface="Roboto"/>
              <a:cs typeface="Roboto"/>
              <a:sym typeface="Roboto"/>
            </a:endParaRPr>
          </a:p>
        </p:txBody>
      </p:sp>
      <p:sp>
        <p:nvSpPr>
          <p:cNvPr id="229" name="Google Shape;229;p33"/>
          <p:cNvSpPr txBox="1"/>
          <p:nvPr/>
        </p:nvSpPr>
        <p:spPr>
          <a:xfrm>
            <a:off x="573500" y="3365500"/>
            <a:ext cx="731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Roboto"/>
                <a:ea typeface="Roboto"/>
                <a:cs typeface="Roboto"/>
                <a:sym typeface="Roboto"/>
              </a:rPr>
              <a:t>Conclusion</a:t>
            </a:r>
            <a:endParaRPr b="1" sz="1800">
              <a:solidFill>
                <a:schemeClr val="dk2"/>
              </a:solidFill>
              <a:latin typeface="Roboto"/>
              <a:ea typeface="Roboto"/>
              <a:cs typeface="Roboto"/>
              <a:sym typeface="Roboto"/>
            </a:endParaRPr>
          </a:p>
        </p:txBody>
      </p:sp>
      <p:sp>
        <p:nvSpPr>
          <p:cNvPr id="230" name="Google Shape;230;p33"/>
          <p:cNvSpPr txBox="1"/>
          <p:nvPr/>
        </p:nvSpPr>
        <p:spPr>
          <a:xfrm>
            <a:off x="573500" y="1925250"/>
            <a:ext cx="7749000" cy="12930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sz="1800">
                <a:solidFill>
                  <a:schemeClr val="dk2"/>
                </a:solidFill>
                <a:latin typeface="Roboto"/>
                <a:ea typeface="Roboto"/>
                <a:cs typeface="Roboto"/>
                <a:sym typeface="Roboto"/>
              </a:rPr>
              <a:t>The experiment proposed by SCC 2022 Inria Hal of Science, was tested to prove that 2DBC and SBC can be enhanced by lowering size and run time through high linear algebra operations that involves a node &amp; Block division process.</a:t>
            </a:r>
            <a:endParaRPr sz="1800">
              <a:solidFill>
                <a:schemeClr val="dk2"/>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109C"/>
        </a:solidFill>
      </p:bgPr>
    </p:bg>
    <p:spTree>
      <p:nvGrpSpPr>
        <p:cNvPr id="234" name="Shape 234"/>
        <p:cNvGrpSpPr/>
        <p:nvPr/>
      </p:nvGrpSpPr>
      <p:grpSpPr>
        <a:xfrm>
          <a:off x="0" y="0"/>
          <a:ext cx="0" cy="0"/>
          <a:chOff x="0" y="0"/>
          <a:chExt cx="0" cy="0"/>
        </a:xfrm>
      </p:grpSpPr>
      <p:sp>
        <p:nvSpPr>
          <p:cNvPr id="235" name="Google Shape;235;p3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Possible Areas of Research</a:t>
            </a:r>
            <a:endParaRPr/>
          </a:p>
        </p:txBody>
      </p:sp>
      <p:sp>
        <p:nvSpPr>
          <p:cNvPr id="236" name="Google Shape;236;p34"/>
          <p:cNvSpPr txBox="1"/>
          <p:nvPr>
            <p:ph idx="1" type="body"/>
          </p:nvPr>
        </p:nvSpPr>
        <p:spPr>
          <a:xfrm>
            <a:off x="471900" y="1431225"/>
            <a:ext cx="8222100" cy="3198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t/>
            </a:r>
            <a:endParaRPr>
              <a:solidFill>
                <a:schemeClr val="dk2"/>
              </a:solidFill>
            </a:endParaRPr>
          </a:p>
          <a:p>
            <a:pPr indent="-342900" lvl="0" marL="457200" rtl="0" algn="l">
              <a:lnSpc>
                <a:spcPct val="150000"/>
              </a:lnSpc>
              <a:spcBef>
                <a:spcPts val="1200"/>
              </a:spcBef>
              <a:spcAft>
                <a:spcPts val="0"/>
              </a:spcAft>
              <a:buClr>
                <a:schemeClr val="dk2"/>
              </a:buClr>
              <a:buSzPts val="1800"/>
              <a:buChar char="●"/>
            </a:pPr>
            <a:r>
              <a:rPr lang="en">
                <a:solidFill>
                  <a:schemeClr val="dk2"/>
                </a:solidFill>
              </a:rPr>
              <a:t>Extending the SBC approach to other matrix operations;</a:t>
            </a:r>
            <a:endParaRPr>
              <a:solidFill>
                <a:schemeClr val="dk2"/>
              </a:solidFill>
            </a:endParaRPr>
          </a:p>
          <a:p>
            <a:pPr indent="-342900" lvl="0" marL="457200" rtl="0" algn="l">
              <a:lnSpc>
                <a:spcPct val="150000"/>
              </a:lnSpc>
              <a:spcBef>
                <a:spcPts val="0"/>
              </a:spcBef>
              <a:spcAft>
                <a:spcPts val="0"/>
              </a:spcAft>
              <a:buClr>
                <a:schemeClr val="dk2"/>
              </a:buClr>
              <a:buSzPts val="1800"/>
              <a:buChar char="●"/>
            </a:pPr>
            <a:r>
              <a:rPr lang="en">
                <a:solidFill>
                  <a:schemeClr val="dk2"/>
                </a:solidFill>
              </a:rPr>
              <a:t>SBC presents a significant step forward in efficient Cholesky factorization;</a:t>
            </a:r>
            <a:endParaRPr>
              <a:solidFill>
                <a:schemeClr val="dk2"/>
              </a:solidFill>
            </a:endParaRPr>
          </a:p>
          <a:p>
            <a:pPr indent="-342900" lvl="0" marL="457200" rtl="0" algn="l">
              <a:lnSpc>
                <a:spcPct val="150000"/>
              </a:lnSpc>
              <a:spcBef>
                <a:spcPts val="0"/>
              </a:spcBef>
              <a:spcAft>
                <a:spcPts val="0"/>
              </a:spcAft>
              <a:buClr>
                <a:schemeClr val="dk2"/>
              </a:buClr>
              <a:buSzPts val="1800"/>
              <a:buChar char="●"/>
            </a:pPr>
            <a:r>
              <a:rPr lang="en">
                <a:solidFill>
                  <a:schemeClr val="dk2"/>
                </a:solidFill>
              </a:rPr>
              <a:t>Balances load effectively while minimizing communication overhead;</a:t>
            </a:r>
            <a:endParaRPr>
              <a:solidFill>
                <a:schemeClr val="dk2"/>
              </a:solidFill>
            </a:endParaRPr>
          </a:p>
          <a:p>
            <a:pPr indent="-342900" lvl="0" marL="457200" rtl="0" algn="l">
              <a:lnSpc>
                <a:spcPct val="150000"/>
              </a:lnSpc>
              <a:spcBef>
                <a:spcPts val="0"/>
              </a:spcBef>
              <a:spcAft>
                <a:spcPts val="0"/>
              </a:spcAft>
              <a:buClr>
                <a:schemeClr val="dk2"/>
              </a:buClr>
              <a:buSzPts val="1800"/>
              <a:buChar char="●"/>
            </a:pPr>
            <a:r>
              <a:rPr lang="en">
                <a:solidFill>
                  <a:schemeClr val="dk2"/>
                </a:solidFill>
              </a:rPr>
              <a:t>Opens avenues for more efficient parallel algorithms in linear algebra.</a:t>
            </a:r>
            <a:endParaRPr>
              <a:solidFill>
                <a:schemeClr val="dk2"/>
              </a:solidFill>
            </a:endParaRPr>
          </a:p>
          <a:p>
            <a:pPr indent="-342900" lvl="0" marL="457200" rtl="0" algn="l">
              <a:lnSpc>
                <a:spcPct val="150000"/>
              </a:lnSpc>
              <a:spcBef>
                <a:spcPts val="0"/>
              </a:spcBef>
              <a:spcAft>
                <a:spcPts val="0"/>
              </a:spcAft>
              <a:buClr>
                <a:schemeClr val="dk2"/>
              </a:buClr>
              <a:buSzPts val="1800"/>
              <a:buChar char="●"/>
            </a:pPr>
            <a:r>
              <a:rPr lang="en">
                <a:solidFill>
                  <a:schemeClr val="dk2"/>
                </a:solidFill>
              </a:rPr>
              <a:t>Extend the Algorithm into different shapes</a:t>
            </a:r>
            <a:endParaRPr>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109C"/>
        </a:solidFill>
      </p:bgPr>
    </p:bg>
    <p:spTree>
      <p:nvGrpSpPr>
        <p:cNvPr id="240" name="Shape 240"/>
        <p:cNvGrpSpPr/>
        <p:nvPr/>
      </p:nvGrpSpPr>
      <p:grpSpPr>
        <a:xfrm>
          <a:off x="0" y="0"/>
          <a:ext cx="0" cy="0"/>
          <a:chOff x="0" y="0"/>
          <a:chExt cx="0" cy="0"/>
        </a:xfrm>
      </p:grpSpPr>
      <p:sp>
        <p:nvSpPr>
          <p:cNvPr id="241" name="Google Shape;241;p35"/>
          <p:cNvSpPr txBox="1"/>
          <p:nvPr/>
        </p:nvSpPr>
        <p:spPr>
          <a:xfrm>
            <a:off x="5747025" y="2351050"/>
            <a:ext cx="341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pic>
        <p:nvPicPr>
          <p:cNvPr id="242" name="Google Shape;242;p35"/>
          <p:cNvPicPr preferRelativeResize="0"/>
          <p:nvPr/>
        </p:nvPicPr>
        <p:blipFill>
          <a:blip r:embed="rId3">
            <a:alphaModFix/>
          </a:blip>
          <a:stretch>
            <a:fillRect/>
          </a:stretch>
        </p:blipFill>
        <p:spPr>
          <a:xfrm>
            <a:off x="6214725" y="2879000"/>
            <a:ext cx="2929286" cy="2198649"/>
          </a:xfrm>
          <a:prstGeom prst="rect">
            <a:avLst/>
          </a:prstGeom>
          <a:noFill/>
          <a:ln>
            <a:noFill/>
          </a:ln>
        </p:spPr>
      </p:pic>
      <p:pic>
        <p:nvPicPr>
          <p:cNvPr id="243" name="Google Shape;243;p35"/>
          <p:cNvPicPr preferRelativeResize="0"/>
          <p:nvPr/>
        </p:nvPicPr>
        <p:blipFill>
          <a:blip r:embed="rId4">
            <a:alphaModFix/>
          </a:blip>
          <a:stretch>
            <a:fillRect/>
          </a:stretch>
        </p:blipFill>
        <p:spPr>
          <a:xfrm>
            <a:off x="709525" y="2054925"/>
            <a:ext cx="5143500" cy="2095500"/>
          </a:xfrm>
          <a:prstGeom prst="rect">
            <a:avLst/>
          </a:prstGeom>
          <a:noFill/>
          <a:ln>
            <a:noFill/>
          </a:ln>
        </p:spPr>
      </p:pic>
      <p:sp>
        <p:nvSpPr>
          <p:cNvPr id="244" name="Google Shape;244;p35"/>
          <p:cNvSpPr txBox="1"/>
          <p:nvPr/>
        </p:nvSpPr>
        <p:spPr>
          <a:xfrm>
            <a:off x="132525" y="543350"/>
            <a:ext cx="6877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Roboto"/>
                <a:ea typeface="Roboto"/>
                <a:cs typeface="Roboto"/>
                <a:sym typeface="Roboto"/>
              </a:rPr>
              <a:t>THIS WAS REPRODUCIBILITY </a:t>
            </a:r>
            <a:endParaRPr sz="2400">
              <a:solidFill>
                <a:schemeClr val="lt1"/>
              </a:solidFill>
              <a:latin typeface="Roboto"/>
              <a:ea typeface="Roboto"/>
              <a:cs typeface="Roboto"/>
              <a:sym typeface="Roboto"/>
            </a:endParaRPr>
          </a:p>
        </p:txBody>
      </p:sp>
      <p:sp>
        <p:nvSpPr>
          <p:cNvPr id="245" name="Google Shape;245;p35"/>
          <p:cNvSpPr txBox="1"/>
          <p:nvPr/>
        </p:nvSpPr>
        <p:spPr>
          <a:xfrm>
            <a:off x="-147275" y="1044425"/>
            <a:ext cx="9144000" cy="2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rPr>
              <a:t>By: </a:t>
            </a:r>
            <a:r>
              <a:rPr lang="en" sz="1800">
                <a:solidFill>
                  <a:schemeClr val="lt1"/>
                </a:solidFill>
              </a:rPr>
              <a:t>Abdul Agha, Arthur Barbosa, Pratham Mehta, Riku Santa Cruz, Yams Gupta</a:t>
            </a:r>
            <a:endParaRPr sz="1800">
              <a:solidFill>
                <a:schemeClr val="lt1"/>
              </a:solidFill>
            </a:endParaRPr>
          </a:p>
          <a:p>
            <a:pPr indent="0" lvl="0" marL="0" rtl="0" algn="ctr">
              <a:spcBef>
                <a:spcPts val="0"/>
              </a:spcBef>
              <a:spcAft>
                <a:spcPts val="0"/>
              </a:spcAft>
              <a:buNone/>
            </a:pPr>
            <a:r>
              <a:rPr lang="en" sz="1800">
                <a:solidFill>
                  <a:schemeClr val="lt1"/>
                </a:solidFill>
              </a:rPr>
              <a:t>And all Other </a:t>
            </a:r>
            <a:r>
              <a:rPr lang="en" sz="1800">
                <a:solidFill>
                  <a:schemeClr val="lt1"/>
                </a:solidFill>
              </a:rPr>
              <a:t>Collaborators; specially Shenglong &amp; Sid</a:t>
            </a:r>
            <a:endParaRPr sz="1800">
              <a:solidFill>
                <a:schemeClr val="lt1"/>
              </a:solidFill>
            </a:endParaRPr>
          </a:p>
          <a:p>
            <a:pPr indent="0" lvl="0" marL="0" rtl="0" algn="ctr">
              <a:spcBef>
                <a:spcPts val="0"/>
              </a:spcBef>
              <a:spcAft>
                <a:spcPts val="0"/>
              </a:spcAft>
              <a:buNone/>
            </a:pPr>
            <a:r>
              <a:t/>
            </a:r>
            <a:endParaRPr sz="1800">
              <a:solidFill>
                <a:schemeClr val="lt1"/>
              </a:solidFill>
            </a:endParaRPr>
          </a:p>
        </p:txBody>
      </p:sp>
      <p:sp>
        <p:nvSpPr>
          <p:cNvPr id="246" name="Google Shape;246;p35"/>
          <p:cNvSpPr txBox="1"/>
          <p:nvPr/>
        </p:nvSpPr>
        <p:spPr>
          <a:xfrm>
            <a:off x="13525" y="4681800"/>
            <a:ext cx="882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r>
              <a:rPr lang="en" sz="1800" u="sng">
                <a:solidFill>
                  <a:schemeClr val="hlink"/>
                </a:solidFill>
                <a:latin typeface="Roboto"/>
                <a:ea typeface="Roboto"/>
                <a:cs typeface="Roboto"/>
                <a:sym typeface="Roboto"/>
                <a:hlinkClick r:id="rId5"/>
              </a:rPr>
              <a:t>ama10047</a:t>
            </a:r>
            <a:r>
              <a:rPr lang="en" sz="1800">
                <a:solidFill>
                  <a:schemeClr val="lt2"/>
                </a:solidFill>
                <a:latin typeface="Roboto"/>
                <a:ea typeface="Roboto"/>
                <a:cs typeface="Roboto"/>
                <a:sym typeface="Roboto"/>
              </a:rPr>
              <a:t> atb8655, pm3483, rs8057, ag7432)@nyu.edu</a:t>
            </a:r>
            <a:endParaRPr sz="1800">
              <a:solidFill>
                <a:schemeClr val="lt2"/>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109C"/>
        </a:solidFill>
      </p:bgPr>
    </p:bg>
    <p:spTree>
      <p:nvGrpSpPr>
        <p:cNvPr id="87" name="Shape 87"/>
        <p:cNvGrpSpPr/>
        <p:nvPr/>
      </p:nvGrpSpPr>
      <p:grpSpPr>
        <a:xfrm>
          <a:off x="0" y="0"/>
          <a:ext cx="0" cy="0"/>
          <a:chOff x="0" y="0"/>
          <a:chExt cx="0" cy="0"/>
        </a:xfrm>
      </p:grpSpPr>
      <p:sp>
        <p:nvSpPr>
          <p:cNvPr id="88" name="Google Shape;88;p1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Reproducibility</a:t>
            </a:r>
            <a:r>
              <a:rPr lang="en"/>
              <a:t> Challenge</a:t>
            </a:r>
            <a:endParaRPr/>
          </a:p>
        </p:txBody>
      </p:sp>
      <p:sp>
        <p:nvSpPr>
          <p:cNvPr id="89" name="Google Shape;89;p15"/>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rgbClr val="000000"/>
              </a:buClr>
              <a:buSzPts val="1800"/>
              <a:buChar char="●"/>
            </a:pPr>
            <a:r>
              <a:rPr lang="en">
                <a:solidFill>
                  <a:srgbClr val="000000"/>
                </a:solidFill>
              </a:rPr>
              <a:t>Reproduce the experiment from the SCC 22 paper and determine the efficacy of this Cholesky factorization of </a:t>
            </a:r>
            <a:r>
              <a:rPr lang="en">
                <a:solidFill>
                  <a:srgbClr val="000000"/>
                </a:solidFill>
              </a:rPr>
              <a:t>matrices</a:t>
            </a:r>
            <a:endParaRPr>
              <a:solidFill>
                <a:srgbClr val="000000"/>
              </a:solidFill>
            </a:endParaRPr>
          </a:p>
          <a:p>
            <a:pPr indent="-342900" lvl="0" marL="457200" rtl="0" algn="l">
              <a:lnSpc>
                <a:spcPct val="200000"/>
              </a:lnSpc>
              <a:spcBef>
                <a:spcPts val="0"/>
              </a:spcBef>
              <a:spcAft>
                <a:spcPts val="0"/>
              </a:spcAft>
              <a:buClr>
                <a:srgbClr val="000000"/>
              </a:buClr>
              <a:buSzPts val="1800"/>
              <a:buChar char="●"/>
            </a:pPr>
            <a:r>
              <a:rPr lang="en">
                <a:solidFill>
                  <a:srgbClr val="000000"/>
                </a:solidFill>
              </a:rPr>
              <a:t>Setup chameleon and dev environment on NYU HPC Greene Cluster</a:t>
            </a:r>
            <a:endParaRPr>
              <a:solidFill>
                <a:srgbClr val="000000"/>
              </a:solidFill>
            </a:endParaRPr>
          </a:p>
          <a:p>
            <a:pPr indent="-342900" lvl="0" marL="457200" rtl="0" algn="l">
              <a:lnSpc>
                <a:spcPct val="200000"/>
              </a:lnSpc>
              <a:spcBef>
                <a:spcPts val="0"/>
              </a:spcBef>
              <a:spcAft>
                <a:spcPts val="0"/>
              </a:spcAft>
              <a:buClr>
                <a:srgbClr val="000000"/>
              </a:buClr>
              <a:buSzPts val="1800"/>
              <a:buChar char="●"/>
            </a:pPr>
            <a:r>
              <a:rPr lang="en">
                <a:solidFill>
                  <a:srgbClr val="000000"/>
                </a:solidFill>
              </a:rPr>
              <a:t>Generate our own tests and graphs of the experimental setup</a:t>
            </a:r>
            <a:endParaRPr>
              <a:solidFill>
                <a:srgbClr val="000000"/>
              </a:solidFill>
            </a:endParaRPr>
          </a:p>
        </p:txBody>
      </p:sp>
      <p:pic>
        <p:nvPicPr>
          <p:cNvPr id="90" name="Google Shape;90;p15"/>
          <p:cNvPicPr preferRelativeResize="0"/>
          <p:nvPr/>
        </p:nvPicPr>
        <p:blipFill rotWithShape="1">
          <a:blip r:embed="rId3">
            <a:alphaModFix/>
          </a:blip>
          <a:srcRect b="0" l="0" r="5829" t="0"/>
          <a:stretch/>
        </p:blipFill>
        <p:spPr>
          <a:xfrm>
            <a:off x="6419225" y="4183750"/>
            <a:ext cx="2560126" cy="767700"/>
          </a:xfrm>
          <a:prstGeom prst="rect">
            <a:avLst/>
          </a:prstGeom>
          <a:noFill/>
          <a:ln>
            <a:noFill/>
          </a:ln>
        </p:spPr>
      </p:pic>
      <p:sp>
        <p:nvSpPr>
          <p:cNvPr id="91" name="Google Shape;91;p15"/>
          <p:cNvSpPr txBox="1"/>
          <p:nvPr/>
        </p:nvSpPr>
        <p:spPr>
          <a:xfrm>
            <a:off x="6224500" y="4864275"/>
            <a:ext cx="8369100" cy="684900"/>
          </a:xfrm>
          <a:prstGeom prst="rect">
            <a:avLst/>
          </a:prstGeom>
          <a:noFill/>
          <a:ln>
            <a:noFill/>
          </a:ln>
        </p:spPr>
        <p:txBody>
          <a:bodyPr anchorCtr="0" anchor="t" bIns="91425" lIns="91425" spcFirstLastPara="1" rIns="91425" wrap="square" tIns="91425">
            <a:spAutoFit/>
          </a:bodyPr>
          <a:lstStyle/>
          <a:p>
            <a:pPr indent="0" lvl="0" marL="152400" marR="152400" rtl="0" algn="l">
              <a:lnSpc>
                <a:spcPct val="145000"/>
              </a:lnSpc>
              <a:spcBef>
                <a:spcPts val="0"/>
              </a:spcBef>
              <a:spcAft>
                <a:spcPts val="0"/>
              </a:spcAft>
              <a:buNone/>
            </a:pPr>
            <a:r>
              <a:rPr lang="en" sz="1000">
                <a:solidFill>
                  <a:srgbClr val="1F2328"/>
                </a:solidFill>
                <a:highlight>
                  <a:srgbClr val="F6F8FA"/>
                </a:highlight>
                <a:latin typeface="Courier New"/>
                <a:ea typeface="Courier New"/>
                <a:cs typeface="Courier New"/>
                <a:sym typeface="Courier New"/>
              </a:rPr>
              <a:t>gw.hpc.nyu.edu</a:t>
            </a:r>
            <a:endParaRPr sz="1000">
              <a:solidFill>
                <a:srgbClr val="1F2328"/>
              </a:solidFill>
              <a:highlight>
                <a:srgbClr val="F6F8FA"/>
              </a:highlight>
              <a:latin typeface="Courier New"/>
              <a:ea typeface="Courier New"/>
              <a:cs typeface="Courier New"/>
              <a:sym typeface="Courier New"/>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109C"/>
        </a:solidFill>
      </p:bgPr>
    </p:bg>
    <p:spTree>
      <p:nvGrpSpPr>
        <p:cNvPr id="95" name="Shape 95"/>
        <p:cNvGrpSpPr/>
        <p:nvPr/>
      </p:nvGrpSpPr>
      <p:grpSpPr>
        <a:xfrm>
          <a:off x="0" y="0"/>
          <a:ext cx="0" cy="0"/>
          <a:chOff x="0" y="0"/>
          <a:chExt cx="0" cy="0"/>
        </a:xfrm>
      </p:grpSpPr>
      <p:sp>
        <p:nvSpPr>
          <p:cNvPr id="96" name="Google Shape;96;p1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System Architecture</a:t>
            </a:r>
            <a:endParaRPr/>
          </a:p>
        </p:txBody>
      </p:sp>
      <p:sp>
        <p:nvSpPr>
          <p:cNvPr id="97" name="Google Shape;97;p16"/>
          <p:cNvSpPr txBox="1"/>
          <p:nvPr/>
        </p:nvSpPr>
        <p:spPr>
          <a:xfrm>
            <a:off x="332425" y="3772850"/>
            <a:ext cx="7764900" cy="934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1200"/>
              </a:spcBef>
              <a:spcAft>
                <a:spcPts val="0"/>
              </a:spcAft>
              <a:buNone/>
            </a:pPr>
            <a:r>
              <a:t/>
            </a:r>
            <a:endParaRPr sz="1800">
              <a:solidFill>
                <a:schemeClr val="lt2"/>
              </a:solidFill>
              <a:latin typeface="Roboto"/>
              <a:ea typeface="Roboto"/>
              <a:cs typeface="Roboto"/>
              <a:sym typeface="Roboto"/>
            </a:endParaRPr>
          </a:p>
        </p:txBody>
      </p:sp>
      <p:pic>
        <p:nvPicPr>
          <p:cNvPr id="98" name="Google Shape;98;p16"/>
          <p:cNvPicPr preferRelativeResize="0"/>
          <p:nvPr/>
        </p:nvPicPr>
        <p:blipFill>
          <a:blip r:embed="rId3">
            <a:alphaModFix/>
          </a:blip>
          <a:stretch>
            <a:fillRect/>
          </a:stretch>
        </p:blipFill>
        <p:spPr>
          <a:xfrm>
            <a:off x="6974675" y="1758925"/>
            <a:ext cx="2125008" cy="2188274"/>
          </a:xfrm>
          <a:prstGeom prst="rect">
            <a:avLst/>
          </a:prstGeom>
          <a:noFill/>
          <a:ln>
            <a:noFill/>
          </a:ln>
        </p:spPr>
      </p:pic>
      <p:pic>
        <p:nvPicPr>
          <p:cNvPr id="99" name="Google Shape;99;p16"/>
          <p:cNvPicPr preferRelativeResize="0"/>
          <p:nvPr/>
        </p:nvPicPr>
        <p:blipFill rotWithShape="1">
          <a:blip r:embed="rId4">
            <a:alphaModFix/>
          </a:blip>
          <a:srcRect b="0" l="3521" r="0" t="0"/>
          <a:stretch/>
        </p:blipFill>
        <p:spPr>
          <a:xfrm>
            <a:off x="4849675" y="1790663"/>
            <a:ext cx="2125000" cy="2517326"/>
          </a:xfrm>
          <a:prstGeom prst="rect">
            <a:avLst/>
          </a:prstGeom>
          <a:noFill/>
          <a:ln>
            <a:noFill/>
          </a:ln>
        </p:spPr>
      </p:pic>
      <p:cxnSp>
        <p:nvCxnSpPr>
          <p:cNvPr id="100" name="Google Shape;100;p16"/>
          <p:cNvCxnSpPr/>
          <p:nvPr/>
        </p:nvCxnSpPr>
        <p:spPr>
          <a:xfrm>
            <a:off x="6730150" y="2580475"/>
            <a:ext cx="471000" cy="0"/>
          </a:xfrm>
          <a:prstGeom prst="straightConnector1">
            <a:avLst/>
          </a:prstGeom>
          <a:noFill/>
          <a:ln cap="flat" cmpd="sng" w="38100">
            <a:solidFill>
              <a:srgbClr val="FF0000"/>
            </a:solidFill>
            <a:prstDash val="solid"/>
            <a:round/>
            <a:headEnd len="med" w="med" type="none"/>
            <a:tailEnd len="med" w="med" type="triangle"/>
          </a:ln>
        </p:spPr>
      </p:cxnSp>
      <p:pic>
        <p:nvPicPr>
          <p:cNvPr id="101" name="Google Shape;101;p16"/>
          <p:cNvPicPr preferRelativeResize="0"/>
          <p:nvPr/>
        </p:nvPicPr>
        <p:blipFill>
          <a:blip r:embed="rId5">
            <a:alphaModFix/>
          </a:blip>
          <a:stretch>
            <a:fillRect/>
          </a:stretch>
        </p:blipFill>
        <p:spPr>
          <a:xfrm>
            <a:off x="618950" y="1758925"/>
            <a:ext cx="3953051" cy="32276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109C"/>
        </a:solidFill>
      </p:bgPr>
    </p:bg>
    <p:spTree>
      <p:nvGrpSpPr>
        <p:cNvPr id="105" name="Shape 105"/>
        <p:cNvGrpSpPr/>
        <p:nvPr/>
      </p:nvGrpSpPr>
      <p:grpSpPr>
        <a:xfrm>
          <a:off x="0" y="0"/>
          <a:ext cx="0" cy="0"/>
          <a:chOff x="0" y="0"/>
          <a:chExt cx="0" cy="0"/>
        </a:xfrm>
      </p:grpSpPr>
      <p:sp>
        <p:nvSpPr>
          <p:cNvPr id="106" name="Google Shape;106;p1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Linear Algebra Functions Used</a:t>
            </a:r>
            <a:endParaRPr/>
          </a:p>
        </p:txBody>
      </p:sp>
      <p:sp>
        <p:nvSpPr>
          <p:cNvPr id="107" name="Google Shape;107;p17"/>
          <p:cNvSpPr txBox="1"/>
          <p:nvPr>
            <p:ph idx="1" type="body"/>
          </p:nvPr>
        </p:nvSpPr>
        <p:spPr>
          <a:xfrm>
            <a:off x="471900" y="1919075"/>
            <a:ext cx="5058900" cy="2260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Char char="●"/>
            </a:pPr>
            <a:r>
              <a:rPr lang="en" sz="1450" u="sng">
                <a:solidFill>
                  <a:srgbClr val="000000"/>
                </a:solidFill>
              </a:rPr>
              <a:t>LU: </a:t>
            </a:r>
            <a:r>
              <a:rPr lang="en" sz="1450">
                <a:solidFill>
                  <a:srgbClr val="000000"/>
                </a:solidFill>
              </a:rPr>
              <a:t>Factorization decomposes any square</a:t>
            </a:r>
            <a:r>
              <a:rPr lang="en" sz="1900">
                <a:solidFill>
                  <a:srgbClr val="000000"/>
                </a:solidFill>
              </a:rPr>
              <a:t> </a:t>
            </a:r>
            <a:r>
              <a:rPr lang="en" sz="1450">
                <a:solidFill>
                  <a:srgbClr val="000000"/>
                </a:solidFill>
              </a:rPr>
              <a:t>matrix into a lower (L) and an upper (U)</a:t>
            </a:r>
            <a:r>
              <a:rPr lang="en" sz="1900">
                <a:solidFill>
                  <a:srgbClr val="000000"/>
                </a:solidFill>
              </a:rPr>
              <a:t> </a:t>
            </a:r>
            <a:r>
              <a:rPr lang="en" sz="1450" u="sng">
                <a:solidFill>
                  <a:srgbClr val="000000"/>
                </a:solidFill>
              </a:rPr>
              <a:t>triangular matrix</a:t>
            </a:r>
            <a:r>
              <a:rPr lang="en" sz="1450">
                <a:solidFill>
                  <a:srgbClr val="000000"/>
                </a:solidFill>
              </a:rPr>
              <a:t>. It’s a general method for</a:t>
            </a:r>
            <a:r>
              <a:rPr lang="en" sz="1900">
                <a:solidFill>
                  <a:srgbClr val="000000"/>
                </a:solidFill>
              </a:rPr>
              <a:t> </a:t>
            </a:r>
            <a:r>
              <a:rPr lang="en" sz="1450">
                <a:solidFill>
                  <a:srgbClr val="000000"/>
                </a:solidFill>
              </a:rPr>
              <a:t>any square matrix.</a:t>
            </a:r>
            <a:endParaRPr sz="1450">
              <a:solidFill>
                <a:srgbClr val="000000"/>
              </a:solidFill>
            </a:endParaRPr>
          </a:p>
          <a:p>
            <a:pPr indent="0" lvl="0" marL="0" rtl="0" algn="l">
              <a:lnSpc>
                <a:spcPct val="100000"/>
              </a:lnSpc>
              <a:spcBef>
                <a:spcPts val="0"/>
              </a:spcBef>
              <a:spcAft>
                <a:spcPts val="0"/>
              </a:spcAft>
              <a:buNone/>
            </a:pPr>
            <a:r>
              <a:t/>
            </a:r>
            <a:endParaRPr sz="1450">
              <a:solidFill>
                <a:srgbClr val="000000"/>
              </a:solidFill>
            </a:endParaRPr>
          </a:p>
          <a:p>
            <a:pPr indent="-342900" lvl="0" marL="457200" rtl="0" algn="l">
              <a:lnSpc>
                <a:spcPct val="115000"/>
              </a:lnSpc>
              <a:spcBef>
                <a:spcPts val="0"/>
              </a:spcBef>
              <a:spcAft>
                <a:spcPts val="0"/>
              </a:spcAft>
              <a:buClr>
                <a:srgbClr val="000000"/>
              </a:buClr>
              <a:buSzPts val="1800"/>
              <a:buChar char="●"/>
            </a:pPr>
            <a:r>
              <a:rPr lang="en" sz="1450" u="sng">
                <a:solidFill>
                  <a:srgbClr val="000000"/>
                </a:solidFill>
              </a:rPr>
              <a:t>Cholesky: </a:t>
            </a:r>
            <a:r>
              <a:rPr lang="en" sz="1450">
                <a:solidFill>
                  <a:srgbClr val="000000"/>
                </a:solidFill>
              </a:rPr>
              <a:t>Factorization is a  specialized</a:t>
            </a:r>
            <a:r>
              <a:rPr lang="en" sz="1900">
                <a:solidFill>
                  <a:srgbClr val="000000"/>
                </a:solidFill>
              </a:rPr>
              <a:t> </a:t>
            </a:r>
            <a:r>
              <a:rPr lang="en" sz="1450">
                <a:solidFill>
                  <a:srgbClr val="000000"/>
                </a:solidFill>
              </a:rPr>
              <a:t>method for symmetric positive-definite </a:t>
            </a:r>
            <a:r>
              <a:rPr lang="en" sz="1450">
                <a:solidFill>
                  <a:srgbClr val="000000"/>
                </a:solidFill>
              </a:rPr>
              <a:t>matrices</a:t>
            </a:r>
            <a:r>
              <a:rPr lang="en" sz="1450">
                <a:solidFill>
                  <a:srgbClr val="000000"/>
                </a:solidFill>
              </a:rPr>
              <a:t>, decomposing them into a </a:t>
            </a:r>
            <a:r>
              <a:rPr lang="en" sz="1450" u="sng">
                <a:solidFill>
                  <a:srgbClr val="000000"/>
                </a:solidFill>
              </a:rPr>
              <a:t>triangular matrix and its transpose</a:t>
            </a:r>
            <a:r>
              <a:rPr lang="en" sz="1450">
                <a:solidFill>
                  <a:srgbClr val="000000"/>
                </a:solidFill>
              </a:rPr>
              <a:t>. It’s more efficient for matrices that meet its criteria.</a:t>
            </a:r>
            <a:endParaRPr sz="2495">
              <a:solidFill>
                <a:srgbClr val="000000"/>
              </a:solidFill>
            </a:endParaRPr>
          </a:p>
          <a:p>
            <a:pPr indent="0" lvl="0" marL="0" rtl="0" algn="l">
              <a:lnSpc>
                <a:spcPct val="150000"/>
              </a:lnSpc>
              <a:spcBef>
                <a:spcPts val="0"/>
              </a:spcBef>
              <a:spcAft>
                <a:spcPts val="0"/>
              </a:spcAft>
              <a:buSzPts val="852"/>
              <a:buNone/>
            </a:pPr>
            <a:r>
              <a:t/>
            </a:r>
            <a:endParaRPr sz="1895"/>
          </a:p>
          <a:p>
            <a:pPr indent="0" lvl="0" marL="457200" rtl="0" algn="l">
              <a:lnSpc>
                <a:spcPct val="150000"/>
              </a:lnSpc>
              <a:spcBef>
                <a:spcPts val="1200"/>
              </a:spcBef>
              <a:spcAft>
                <a:spcPts val="1200"/>
              </a:spcAft>
              <a:buSzPts val="852"/>
              <a:buNone/>
            </a:pPr>
            <a:r>
              <a:t/>
            </a:r>
            <a:endParaRPr sz="1895"/>
          </a:p>
        </p:txBody>
      </p:sp>
      <p:pic>
        <p:nvPicPr>
          <p:cNvPr id="108" name="Google Shape;108;p17"/>
          <p:cNvPicPr preferRelativeResize="0"/>
          <p:nvPr/>
        </p:nvPicPr>
        <p:blipFill>
          <a:blip r:embed="rId3">
            <a:alphaModFix/>
          </a:blip>
          <a:stretch>
            <a:fillRect/>
          </a:stretch>
        </p:blipFill>
        <p:spPr>
          <a:xfrm>
            <a:off x="5723950" y="3618325"/>
            <a:ext cx="2899149" cy="1533750"/>
          </a:xfrm>
          <a:prstGeom prst="rect">
            <a:avLst/>
          </a:prstGeom>
          <a:noFill/>
          <a:ln>
            <a:noFill/>
          </a:ln>
        </p:spPr>
      </p:pic>
      <p:sp>
        <p:nvSpPr>
          <p:cNvPr id="109" name="Google Shape;109;p17"/>
          <p:cNvSpPr txBox="1"/>
          <p:nvPr/>
        </p:nvSpPr>
        <p:spPr>
          <a:xfrm>
            <a:off x="593950" y="4209300"/>
            <a:ext cx="7764900" cy="934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1200"/>
              </a:spcBef>
              <a:spcAft>
                <a:spcPts val="0"/>
              </a:spcAft>
              <a:buNone/>
            </a:pPr>
            <a:r>
              <a:t/>
            </a:r>
            <a:endParaRPr sz="1800">
              <a:solidFill>
                <a:schemeClr val="lt2"/>
              </a:solidFill>
              <a:latin typeface="Roboto"/>
              <a:ea typeface="Roboto"/>
              <a:cs typeface="Roboto"/>
              <a:sym typeface="Roboto"/>
            </a:endParaRPr>
          </a:p>
        </p:txBody>
      </p:sp>
      <p:pic>
        <p:nvPicPr>
          <p:cNvPr id="110" name="Google Shape;110;p17"/>
          <p:cNvPicPr preferRelativeResize="0"/>
          <p:nvPr/>
        </p:nvPicPr>
        <p:blipFill>
          <a:blip r:embed="rId4">
            <a:alphaModFix/>
          </a:blip>
          <a:stretch>
            <a:fillRect/>
          </a:stretch>
        </p:blipFill>
        <p:spPr>
          <a:xfrm>
            <a:off x="5530800" y="1919075"/>
            <a:ext cx="3483398" cy="691025"/>
          </a:xfrm>
          <a:prstGeom prst="rect">
            <a:avLst/>
          </a:prstGeom>
          <a:noFill/>
          <a:ln>
            <a:noFill/>
          </a:ln>
        </p:spPr>
      </p:pic>
      <p:pic>
        <p:nvPicPr>
          <p:cNvPr id="111" name="Google Shape;111;p17"/>
          <p:cNvPicPr preferRelativeResize="0"/>
          <p:nvPr/>
        </p:nvPicPr>
        <p:blipFill>
          <a:blip r:embed="rId5">
            <a:alphaModFix/>
          </a:blip>
          <a:stretch>
            <a:fillRect/>
          </a:stretch>
        </p:blipFill>
        <p:spPr>
          <a:xfrm>
            <a:off x="6218814" y="2571740"/>
            <a:ext cx="1909412" cy="934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109C"/>
        </a:solidFill>
      </p:bgPr>
    </p:bg>
    <p:spTree>
      <p:nvGrpSpPr>
        <p:cNvPr id="115" name="Shape 115"/>
        <p:cNvGrpSpPr/>
        <p:nvPr/>
      </p:nvGrpSpPr>
      <p:grpSpPr>
        <a:xfrm>
          <a:off x="0" y="0"/>
          <a:ext cx="0" cy="0"/>
          <a:chOff x="0" y="0"/>
          <a:chExt cx="0" cy="0"/>
        </a:xfrm>
      </p:grpSpPr>
      <p:sp>
        <p:nvSpPr>
          <p:cNvPr id="116" name="Google Shape;116;p1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Linear Algebra</a:t>
            </a:r>
            <a:endParaRPr/>
          </a:p>
        </p:txBody>
      </p:sp>
      <p:pic>
        <p:nvPicPr>
          <p:cNvPr id="117" name="Google Shape;117;p18"/>
          <p:cNvPicPr preferRelativeResize="0"/>
          <p:nvPr/>
        </p:nvPicPr>
        <p:blipFill>
          <a:blip r:embed="rId3">
            <a:alphaModFix/>
          </a:blip>
          <a:stretch>
            <a:fillRect/>
          </a:stretch>
        </p:blipFill>
        <p:spPr>
          <a:xfrm>
            <a:off x="471900" y="1994275"/>
            <a:ext cx="3837901" cy="1276311"/>
          </a:xfrm>
          <a:prstGeom prst="rect">
            <a:avLst/>
          </a:prstGeom>
          <a:noFill/>
          <a:ln>
            <a:noFill/>
          </a:ln>
        </p:spPr>
      </p:pic>
      <p:pic>
        <p:nvPicPr>
          <p:cNvPr id="118" name="Google Shape;118;p18"/>
          <p:cNvPicPr preferRelativeResize="0"/>
          <p:nvPr/>
        </p:nvPicPr>
        <p:blipFill>
          <a:blip r:embed="rId4">
            <a:alphaModFix/>
          </a:blip>
          <a:stretch>
            <a:fillRect/>
          </a:stretch>
        </p:blipFill>
        <p:spPr>
          <a:xfrm>
            <a:off x="471900" y="3094775"/>
            <a:ext cx="3837900" cy="1665150"/>
          </a:xfrm>
          <a:prstGeom prst="rect">
            <a:avLst/>
          </a:prstGeom>
          <a:noFill/>
          <a:ln>
            <a:noFill/>
          </a:ln>
        </p:spPr>
      </p:pic>
      <p:pic>
        <p:nvPicPr>
          <p:cNvPr id="119" name="Google Shape;119;p18"/>
          <p:cNvPicPr preferRelativeResize="0"/>
          <p:nvPr/>
        </p:nvPicPr>
        <p:blipFill rotWithShape="1">
          <a:blip r:embed="rId5">
            <a:alphaModFix/>
          </a:blip>
          <a:srcRect b="0" l="0" r="0" t="9958"/>
          <a:stretch/>
        </p:blipFill>
        <p:spPr>
          <a:xfrm>
            <a:off x="4882700" y="3559325"/>
            <a:ext cx="2917441" cy="1200600"/>
          </a:xfrm>
          <a:prstGeom prst="rect">
            <a:avLst/>
          </a:prstGeom>
          <a:noFill/>
          <a:ln>
            <a:noFill/>
          </a:ln>
        </p:spPr>
      </p:pic>
      <p:pic>
        <p:nvPicPr>
          <p:cNvPr id="120" name="Google Shape;120;p18"/>
          <p:cNvPicPr preferRelativeResize="0"/>
          <p:nvPr/>
        </p:nvPicPr>
        <p:blipFill>
          <a:blip r:embed="rId6">
            <a:alphaModFix/>
          </a:blip>
          <a:stretch>
            <a:fillRect/>
          </a:stretch>
        </p:blipFill>
        <p:spPr>
          <a:xfrm>
            <a:off x="4882688" y="2032125"/>
            <a:ext cx="3510088" cy="1200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109C"/>
        </a:solidFill>
      </p:bgPr>
    </p:bg>
    <p:spTree>
      <p:nvGrpSpPr>
        <p:cNvPr id="124" name="Shape 124"/>
        <p:cNvGrpSpPr/>
        <p:nvPr/>
      </p:nvGrpSpPr>
      <p:grpSpPr>
        <a:xfrm>
          <a:off x="0" y="0"/>
          <a:ext cx="0" cy="0"/>
          <a:chOff x="0" y="0"/>
          <a:chExt cx="0" cy="0"/>
        </a:xfrm>
      </p:grpSpPr>
      <p:sp>
        <p:nvSpPr>
          <p:cNvPr id="125" name="Google Shape;125;p19"/>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Matrix</a:t>
            </a:r>
            <a:r>
              <a:rPr lang="en"/>
              <a:t> Multiplication in Code</a:t>
            </a:r>
            <a:endParaRPr/>
          </a:p>
        </p:txBody>
      </p:sp>
      <p:pic>
        <p:nvPicPr>
          <p:cNvPr id="126" name="Google Shape;126;p19"/>
          <p:cNvPicPr preferRelativeResize="0"/>
          <p:nvPr/>
        </p:nvPicPr>
        <p:blipFill rotWithShape="1">
          <a:blip r:embed="rId3">
            <a:alphaModFix/>
          </a:blip>
          <a:srcRect b="43429" l="0" r="0" t="0"/>
          <a:stretch/>
        </p:blipFill>
        <p:spPr>
          <a:xfrm>
            <a:off x="0" y="1776350"/>
            <a:ext cx="4427075" cy="3018451"/>
          </a:xfrm>
          <a:prstGeom prst="rect">
            <a:avLst/>
          </a:prstGeom>
          <a:noFill/>
          <a:ln>
            <a:noFill/>
          </a:ln>
        </p:spPr>
      </p:pic>
      <p:pic>
        <p:nvPicPr>
          <p:cNvPr id="127" name="Google Shape;127;p19"/>
          <p:cNvPicPr preferRelativeResize="0"/>
          <p:nvPr/>
        </p:nvPicPr>
        <p:blipFill rotWithShape="1">
          <a:blip r:embed="rId3">
            <a:alphaModFix/>
          </a:blip>
          <a:srcRect b="0" l="0" r="0" t="55912"/>
          <a:stretch/>
        </p:blipFill>
        <p:spPr>
          <a:xfrm>
            <a:off x="2911750" y="1776350"/>
            <a:ext cx="3503224" cy="1861425"/>
          </a:xfrm>
          <a:prstGeom prst="rect">
            <a:avLst/>
          </a:prstGeom>
          <a:noFill/>
          <a:ln>
            <a:noFill/>
          </a:ln>
        </p:spPr>
      </p:pic>
      <p:pic>
        <p:nvPicPr>
          <p:cNvPr id="128" name="Google Shape;128;p19"/>
          <p:cNvPicPr preferRelativeResize="0"/>
          <p:nvPr/>
        </p:nvPicPr>
        <p:blipFill rotWithShape="1">
          <a:blip r:embed="rId4">
            <a:alphaModFix/>
          </a:blip>
          <a:srcRect b="80877" l="17184" r="44702" t="0"/>
          <a:stretch/>
        </p:blipFill>
        <p:spPr>
          <a:xfrm>
            <a:off x="3382475" y="3750775"/>
            <a:ext cx="2807150" cy="914625"/>
          </a:xfrm>
          <a:prstGeom prst="rect">
            <a:avLst/>
          </a:prstGeom>
          <a:noFill/>
          <a:ln>
            <a:noFill/>
          </a:ln>
        </p:spPr>
      </p:pic>
      <p:pic>
        <p:nvPicPr>
          <p:cNvPr id="129" name="Google Shape;129;p19"/>
          <p:cNvPicPr preferRelativeResize="0"/>
          <p:nvPr/>
        </p:nvPicPr>
        <p:blipFill>
          <a:blip r:embed="rId5">
            <a:alphaModFix/>
          </a:blip>
          <a:stretch>
            <a:fillRect/>
          </a:stretch>
        </p:blipFill>
        <p:spPr>
          <a:xfrm>
            <a:off x="6567374" y="1776350"/>
            <a:ext cx="2424226" cy="308726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109C"/>
        </a:solidFill>
      </p:bgPr>
    </p:bg>
    <p:spTree>
      <p:nvGrpSpPr>
        <p:cNvPr id="133" name="Shape 133"/>
        <p:cNvGrpSpPr/>
        <p:nvPr/>
      </p:nvGrpSpPr>
      <p:grpSpPr>
        <a:xfrm>
          <a:off x="0" y="0"/>
          <a:ext cx="0" cy="0"/>
          <a:chOff x="0" y="0"/>
          <a:chExt cx="0" cy="0"/>
        </a:xfrm>
      </p:grpSpPr>
      <p:sp>
        <p:nvSpPr>
          <p:cNvPr id="134" name="Google Shape;134;p20"/>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Matrix Multiplication </a:t>
            </a:r>
            <a:endParaRPr/>
          </a:p>
        </p:txBody>
      </p:sp>
      <p:pic>
        <p:nvPicPr>
          <p:cNvPr id="135" name="Google Shape;135;p20"/>
          <p:cNvPicPr preferRelativeResize="0"/>
          <p:nvPr/>
        </p:nvPicPr>
        <p:blipFill rotWithShape="1">
          <a:blip r:embed="rId3">
            <a:alphaModFix/>
          </a:blip>
          <a:srcRect b="0" l="1690" r="0" t="18340"/>
          <a:stretch/>
        </p:blipFill>
        <p:spPr>
          <a:xfrm>
            <a:off x="88150" y="1813300"/>
            <a:ext cx="5070252" cy="3232500"/>
          </a:xfrm>
          <a:prstGeom prst="rect">
            <a:avLst/>
          </a:prstGeom>
          <a:noFill/>
          <a:ln>
            <a:noFill/>
          </a:ln>
        </p:spPr>
      </p:pic>
      <p:sp>
        <p:nvSpPr>
          <p:cNvPr id="136" name="Google Shape;136;p20"/>
          <p:cNvSpPr txBox="1"/>
          <p:nvPr/>
        </p:nvSpPr>
        <p:spPr>
          <a:xfrm>
            <a:off x="5083875" y="1679075"/>
            <a:ext cx="4060200" cy="3255600"/>
          </a:xfrm>
          <a:prstGeom prst="rect">
            <a:avLst/>
          </a:prstGeom>
          <a:noFill/>
          <a:ln>
            <a:noFill/>
          </a:ln>
        </p:spPr>
        <p:txBody>
          <a:bodyPr anchorCtr="0" anchor="t" bIns="91425" lIns="91425" spcFirstLastPara="1" rIns="91425" wrap="square" tIns="91425">
            <a:spAutoFit/>
          </a:bodyPr>
          <a:lstStyle/>
          <a:p>
            <a:pPr indent="-317500" lvl="0" marL="457200" rtl="0" algn="l">
              <a:lnSpc>
                <a:spcPct val="100000"/>
              </a:lnSpc>
              <a:spcBef>
                <a:spcPts val="0"/>
              </a:spcBef>
              <a:spcAft>
                <a:spcPts val="0"/>
              </a:spcAft>
              <a:buSzPts val="1400"/>
              <a:buFont typeface="Roboto"/>
              <a:buChar char="●"/>
            </a:pPr>
            <a:r>
              <a:rPr lang="en" sz="1250">
                <a:latin typeface="Roboto"/>
                <a:ea typeface="Roboto"/>
                <a:cs typeface="Roboto"/>
                <a:sym typeface="Roboto"/>
              </a:rPr>
              <a:t>Tiles </a:t>
            </a:r>
            <a:r>
              <a:rPr lang="en" sz="1250">
                <a:latin typeface="Roboto"/>
                <a:ea typeface="Roboto"/>
                <a:cs typeface="Roboto"/>
                <a:sym typeface="Roboto"/>
              </a:rPr>
              <a:t>require a specific node, P1, to access the value of a tile Ai,j owned by another node, P2, during</a:t>
            </a:r>
            <a:r>
              <a:rPr lang="en" sz="2050">
                <a:latin typeface="Roboto"/>
                <a:ea typeface="Roboto"/>
                <a:cs typeface="Roboto"/>
                <a:sym typeface="Roboto"/>
              </a:rPr>
              <a:t> </a:t>
            </a:r>
            <a:r>
              <a:rPr lang="en" sz="1250">
                <a:latin typeface="Roboto"/>
                <a:ea typeface="Roboto"/>
                <a:cs typeface="Roboto"/>
                <a:sym typeface="Roboto"/>
              </a:rPr>
              <a:t>task execution. </a:t>
            </a:r>
            <a:endParaRPr sz="1250">
              <a:latin typeface="Roboto"/>
              <a:ea typeface="Roboto"/>
              <a:cs typeface="Roboto"/>
              <a:sym typeface="Roboto"/>
            </a:endParaRPr>
          </a:p>
          <a:p>
            <a:pPr indent="-307975" lvl="0" marL="457200" rtl="0" algn="l">
              <a:spcBef>
                <a:spcPts val="0"/>
              </a:spcBef>
              <a:spcAft>
                <a:spcPts val="0"/>
              </a:spcAft>
              <a:buSzPts val="1250"/>
              <a:buFont typeface="Roboto"/>
              <a:buChar char="●"/>
            </a:pPr>
            <a:r>
              <a:rPr lang="en" sz="1250">
                <a:latin typeface="Roboto"/>
                <a:ea typeface="Roboto"/>
                <a:cs typeface="Roboto"/>
                <a:sym typeface="Roboto"/>
              </a:rPr>
              <a:t>In these cases, the runtime system takes charge of initiating communication to request the transfer of tile Ai,j to P1. </a:t>
            </a:r>
            <a:endParaRPr sz="1250">
              <a:latin typeface="Roboto"/>
              <a:ea typeface="Roboto"/>
              <a:cs typeface="Roboto"/>
              <a:sym typeface="Roboto"/>
            </a:endParaRPr>
          </a:p>
          <a:p>
            <a:pPr indent="-317500" lvl="0" marL="457200" rtl="0" algn="l">
              <a:lnSpc>
                <a:spcPct val="100000"/>
              </a:lnSpc>
              <a:spcBef>
                <a:spcPts val="0"/>
              </a:spcBef>
              <a:spcAft>
                <a:spcPts val="0"/>
              </a:spcAft>
              <a:buSzPts val="1400"/>
              <a:buFont typeface="Roboto"/>
              <a:buChar char="●"/>
            </a:pPr>
            <a:r>
              <a:rPr lang="en" sz="1250">
                <a:latin typeface="Roboto"/>
                <a:ea typeface="Roboto"/>
                <a:cs typeface="Roboto"/>
                <a:sym typeface="Roboto"/>
              </a:rPr>
              <a:t>This transfer allows</a:t>
            </a:r>
            <a:r>
              <a:rPr lang="en" sz="2050">
                <a:latin typeface="Roboto"/>
                <a:ea typeface="Roboto"/>
                <a:cs typeface="Roboto"/>
                <a:sym typeface="Roboto"/>
              </a:rPr>
              <a:t> </a:t>
            </a:r>
            <a:r>
              <a:rPr lang="en" sz="1250">
                <a:latin typeface="Roboto"/>
                <a:ea typeface="Roboto"/>
                <a:cs typeface="Roboto"/>
                <a:sym typeface="Roboto"/>
              </a:rPr>
              <a:t>P1 to use the tile as input for task execution. It’s</a:t>
            </a:r>
            <a:r>
              <a:rPr lang="en" sz="2050">
                <a:latin typeface="Roboto"/>
                <a:ea typeface="Roboto"/>
                <a:cs typeface="Roboto"/>
                <a:sym typeface="Roboto"/>
              </a:rPr>
              <a:t> </a:t>
            </a:r>
            <a:r>
              <a:rPr lang="en" sz="1250">
                <a:latin typeface="Roboto"/>
                <a:ea typeface="Roboto"/>
                <a:cs typeface="Roboto"/>
                <a:sym typeface="Roboto"/>
              </a:rPr>
              <a:t>crucial to emphasize that despite this transfer, the</a:t>
            </a:r>
            <a:r>
              <a:rPr lang="en" sz="2050">
                <a:latin typeface="Roboto"/>
                <a:ea typeface="Roboto"/>
                <a:cs typeface="Roboto"/>
                <a:sym typeface="Roboto"/>
              </a:rPr>
              <a:t> </a:t>
            </a:r>
            <a:r>
              <a:rPr lang="en" sz="1250">
                <a:latin typeface="Roboto"/>
                <a:ea typeface="Roboto"/>
                <a:cs typeface="Roboto"/>
                <a:sym typeface="Roboto"/>
              </a:rPr>
              <a:t>ownership of the tile remains with P2.</a:t>
            </a:r>
            <a:endParaRPr sz="1250">
              <a:latin typeface="Roboto"/>
              <a:ea typeface="Roboto"/>
              <a:cs typeface="Roboto"/>
              <a:sym typeface="Roboto"/>
            </a:endParaRPr>
          </a:p>
          <a:p>
            <a:pPr indent="-317500" lvl="0" marL="457200" rtl="0" algn="l">
              <a:lnSpc>
                <a:spcPct val="100000"/>
              </a:lnSpc>
              <a:spcBef>
                <a:spcPts val="0"/>
              </a:spcBef>
              <a:spcAft>
                <a:spcPts val="0"/>
              </a:spcAft>
              <a:buSzPts val="1400"/>
              <a:buFont typeface="Roboto"/>
              <a:buChar char="●"/>
            </a:pPr>
            <a:r>
              <a:rPr lang="en" sz="1250">
                <a:latin typeface="Roboto"/>
                <a:ea typeface="Roboto"/>
                <a:cs typeface="Roboto"/>
                <a:sym typeface="Roboto"/>
              </a:rPr>
              <a:t> P2 continues</a:t>
            </a:r>
            <a:r>
              <a:rPr lang="en" sz="2050">
                <a:latin typeface="Roboto"/>
                <a:ea typeface="Roboto"/>
                <a:cs typeface="Roboto"/>
                <a:sym typeface="Roboto"/>
              </a:rPr>
              <a:t> </a:t>
            </a:r>
            <a:r>
              <a:rPr lang="en" sz="1250">
                <a:latin typeface="Roboto"/>
                <a:ea typeface="Roboto"/>
                <a:cs typeface="Roboto"/>
                <a:sym typeface="Roboto"/>
              </a:rPr>
              <a:t>to store the data, and all future requests for this tile</a:t>
            </a:r>
            <a:r>
              <a:rPr lang="en" sz="2050">
                <a:latin typeface="Roboto"/>
                <a:ea typeface="Roboto"/>
                <a:cs typeface="Roboto"/>
                <a:sym typeface="Roboto"/>
              </a:rPr>
              <a:t> </a:t>
            </a:r>
            <a:r>
              <a:rPr lang="en" sz="1250">
                <a:latin typeface="Roboto"/>
                <a:ea typeface="Roboto"/>
                <a:cs typeface="Roboto"/>
                <a:sym typeface="Roboto"/>
              </a:rPr>
              <a:t>will still be directed to P2.</a:t>
            </a:r>
            <a:endParaRPr sz="125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109C"/>
        </a:solidFill>
      </p:bgPr>
    </p:bg>
    <p:spTree>
      <p:nvGrpSpPr>
        <p:cNvPr id="140" name="Shape 140"/>
        <p:cNvGrpSpPr/>
        <p:nvPr/>
      </p:nvGrpSpPr>
      <p:grpSpPr>
        <a:xfrm>
          <a:off x="0" y="0"/>
          <a:ext cx="0" cy="0"/>
          <a:chOff x="0" y="0"/>
          <a:chExt cx="0" cy="0"/>
        </a:xfrm>
      </p:grpSpPr>
      <p:sp>
        <p:nvSpPr>
          <p:cNvPr id="141" name="Google Shape;141;p21"/>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Symmetric Block-Cyclic (SBC) Distribution</a:t>
            </a:r>
            <a:endParaRPr/>
          </a:p>
        </p:txBody>
      </p:sp>
      <p:sp>
        <p:nvSpPr>
          <p:cNvPr id="142" name="Google Shape;142;p21"/>
          <p:cNvSpPr txBox="1"/>
          <p:nvPr>
            <p:ph idx="1" type="body"/>
          </p:nvPr>
        </p:nvSpPr>
        <p:spPr>
          <a:xfrm>
            <a:off x="471900" y="1919075"/>
            <a:ext cx="6180600" cy="27102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Clr>
                <a:schemeClr val="dk2"/>
              </a:buClr>
              <a:buSzPct val="100000"/>
              <a:buChar char="●"/>
            </a:pPr>
            <a:r>
              <a:rPr lang="en">
                <a:solidFill>
                  <a:schemeClr val="dk2"/>
                </a:solidFill>
              </a:rPr>
              <a:t>SBC: A new approach tailored for Cholesky factorization designed to exploit matrix symmetry</a:t>
            </a:r>
            <a:endParaRPr>
              <a:solidFill>
                <a:schemeClr val="dk2"/>
              </a:solidFill>
            </a:endParaRPr>
          </a:p>
          <a:p>
            <a:pPr indent="0" lvl="0" marL="0" rtl="0" algn="l">
              <a:spcBef>
                <a:spcPts val="1200"/>
              </a:spcBef>
              <a:spcAft>
                <a:spcPts val="0"/>
              </a:spcAft>
              <a:buNone/>
            </a:pPr>
            <a:r>
              <a:t/>
            </a:r>
            <a:endParaRPr>
              <a:solidFill>
                <a:schemeClr val="dk2"/>
              </a:solidFill>
            </a:endParaRPr>
          </a:p>
          <a:p>
            <a:pPr indent="-325755" lvl="0" marL="457200" rtl="0" algn="l">
              <a:spcBef>
                <a:spcPts val="1200"/>
              </a:spcBef>
              <a:spcAft>
                <a:spcPts val="0"/>
              </a:spcAft>
              <a:buClr>
                <a:schemeClr val="dk2"/>
              </a:buClr>
              <a:buSzPct val="100000"/>
              <a:buChar char="●"/>
            </a:pPr>
            <a:r>
              <a:rPr lang="en">
                <a:solidFill>
                  <a:schemeClr val="dk2"/>
                </a:solidFill>
              </a:rPr>
              <a:t>Achieves load balancing similar to 2D block-cyclic but with reduced communication volume</a:t>
            </a:r>
            <a:endParaRPr>
              <a:solidFill>
                <a:schemeClr val="dk2"/>
              </a:solidFill>
            </a:endParaRPr>
          </a:p>
          <a:p>
            <a:pPr indent="0" lvl="0" marL="0" rtl="0" algn="l">
              <a:spcBef>
                <a:spcPts val="1200"/>
              </a:spcBef>
              <a:spcAft>
                <a:spcPts val="0"/>
              </a:spcAft>
              <a:buNone/>
            </a:pPr>
            <a:r>
              <a:t/>
            </a:r>
            <a:endParaRPr>
              <a:solidFill>
                <a:schemeClr val="dk2"/>
              </a:solidFill>
            </a:endParaRPr>
          </a:p>
          <a:p>
            <a:pPr indent="-325755" lvl="0" marL="457200" rtl="0" algn="l">
              <a:spcBef>
                <a:spcPts val="1200"/>
              </a:spcBef>
              <a:spcAft>
                <a:spcPts val="0"/>
              </a:spcAft>
              <a:buClr>
                <a:schemeClr val="dk2"/>
              </a:buClr>
              <a:buSzPct val="100000"/>
              <a:buChar char="●"/>
            </a:pPr>
            <a:r>
              <a:rPr lang="en">
                <a:solidFill>
                  <a:schemeClr val="dk2"/>
                </a:solidFill>
              </a:rPr>
              <a:t>SBC reduces communication volume between nodes by √2 compared to standard 2D block-cyclic distribution</a:t>
            </a:r>
            <a:endParaRPr>
              <a:solidFill>
                <a:schemeClr val="dk2"/>
              </a:solidFill>
            </a:endParaRPr>
          </a:p>
        </p:txBody>
      </p:sp>
      <p:pic>
        <p:nvPicPr>
          <p:cNvPr id="143" name="Google Shape;143;p21"/>
          <p:cNvPicPr preferRelativeResize="0"/>
          <p:nvPr/>
        </p:nvPicPr>
        <p:blipFill>
          <a:blip r:embed="rId3">
            <a:alphaModFix/>
          </a:blip>
          <a:stretch>
            <a:fillRect/>
          </a:stretch>
        </p:blipFill>
        <p:spPr>
          <a:xfrm>
            <a:off x="6507300" y="1861013"/>
            <a:ext cx="2186701" cy="2826321"/>
          </a:xfrm>
          <a:prstGeom prst="rect">
            <a:avLst/>
          </a:prstGeom>
          <a:noFill/>
          <a:ln>
            <a:noFill/>
          </a:ln>
        </p:spPr>
      </p:pic>
      <p:sp>
        <p:nvSpPr>
          <p:cNvPr id="144" name="Google Shape;144;p21"/>
          <p:cNvSpPr txBox="1"/>
          <p:nvPr/>
        </p:nvSpPr>
        <p:spPr>
          <a:xfrm>
            <a:off x="6334525" y="4687325"/>
            <a:ext cx="3000000" cy="398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1200"/>
              </a:spcAft>
              <a:buNone/>
            </a:pPr>
            <a:r>
              <a:rPr lang="en" sz="1390">
                <a:solidFill>
                  <a:schemeClr val="dk2"/>
                </a:solidFill>
                <a:latin typeface="Roboto"/>
                <a:ea typeface="Roboto"/>
                <a:cs typeface="Roboto"/>
                <a:sym typeface="Roboto"/>
              </a:rPr>
              <a:t>Clusters: CPU Node / GPU Node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